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12064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20" d="100"/>
          <a:sy n="20" d="100"/>
        </p:scale>
        <p:origin x="207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3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8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2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6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69DC-628E-4669-9839-FB0318F0F48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34CAB-D440-4532-BEAB-FFD68E3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es@OSMLS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roup 779">
            <a:extLst>
              <a:ext uri="{FF2B5EF4-FFF2-40B4-BE49-F238E27FC236}">
                <a16:creationId xmlns:a16="http://schemas.microsoft.com/office/drawing/2014/main" id="{A510772B-5EE0-2204-9B4D-345D87CB3B3A}"/>
              </a:ext>
            </a:extLst>
          </p:cNvPr>
          <p:cNvGrpSpPr/>
          <p:nvPr/>
        </p:nvGrpSpPr>
        <p:grpSpPr>
          <a:xfrm>
            <a:off x="8520864" y="659262"/>
            <a:ext cx="39728275" cy="28086655"/>
            <a:chOff x="8111790" y="4234345"/>
            <a:chExt cx="39728275" cy="28086655"/>
          </a:xfrm>
        </p:grpSpPr>
        <p:grpSp>
          <p:nvGrpSpPr>
            <p:cNvPr id="773" name="Group 772">
              <a:extLst>
                <a:ext uri="{FF2B5EF4-FFF2-40B4-BE49-F238E27FC236}">
                  <a16:creationId xmlns:a16="http://schemas.microsoft.com/office/drawing/2014/main" id="{D974DF1B-04E7-7E36-02C2-D7B2168AFE3D}"/>
                </a:ext>
              </a:extLst>
            </p:cNvPr>
            <p:cNvGrpSpPr/>
            <p:nvPr/>
          </p:nvGrpSpPr>
          <p:grpSpPr>
            <a:xfrm>
              <a:off x="8111790" y="4234345"/>
              <a:ext cx="39728275" cy="28086655"/>
              <a:chOff x="8111790" y="4234345"/>
              <a:chExt cx="39728275" cy="28086655"/>
            </a:xfrm>
          </p:grpSpPr>
          <p:grpSp>
            <p:nvGrpSpPr>
              <p:cNvPr id="764" name="Group 763">
                <a:extLst>
                  <a:ext uri="{FF2B5EF4-FFF2-40B4-BE49-F238E27FC236}">
                    <a16:creationId xmlns:a16="http://schemas.microsoft.com/office/drawing/2014/main" id="{D539B281-9E5E-B344-4A65-F29FB69AFF9D}"/>
                  </a:ext>
                </a:extLst>
              </p:cNvPr>
              <p:cNvGrpSpPr/>
              <p:nvPr/>
            </p:nvGrpSpPr>
            <p:grpSpPr>
              <a:xfrm>
                <a:off x="8111790" y="4234345"/>
                <a:ext cx="39728275" cy="28086655"/>
                <a:chOff x="8111790" y="4234345"/>
                <a:chExt cx="39728275" cy="28086655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250B01BE-7B17-36B4-B12B-E4E826E3C0B7}"/>
                    </a:ext>
                  </a:extLst>
                </p:cNvPr>
                <p:cNvGrpSpPr/>
                <p:nvPr/>
              </p:nvGrpSpPr>
              <p:grpSpPr>
                <a:xfrm>
                  <a:off x="8111790" y="4234345"/>
                  <a:ext cx="39728275" cy="28086655"/>
                  <a:chOff x="8111790" y="4234345"/>
                  <a:chExt cx="39728275" cy="28086655"/>
                </a:xfrm>
              </p:grpSpPr>
              <p:grpSp>
                <p:nvGrpSpPr>
                  <p:cNvPr id="752" name="Group 751">
                    <a:extLst>
                      <a:ext uri="{FF2B5EF4-FFF2-40B4-BE49-F238E27FC236}">
                        <a16:creationId xmlns:a16="http://schemas.microsoft.com/office/drawing/2014/main" id="{6E407287-F0DE-F7B0-8DAA-DADCEFD68333}"/>
                      </a:ext>
                    </a:extLst>
                  </p:cNvPr>
                  <p:cNvGrpSpPr/>
                  <p:nvPr/>
                </p:nvGrpSpPr>
                <p:grpSpPr>
                  <a:xfrm>
                    <a:off x="8111790" y="4234345"/>
                    <a:ext cx="39728275" cy="28086655"/>
                    <a:chOff x="8111790" y="4234345"/>
                    <a:chExt cx="39728275" cy="28086655"/>
                  </a:xfrm>
                </p:grpSpPr>
                <p:grpSp>
                  <p:nvGrpSpPr>
                    <p:cNvPr id="745" name="Group 744">
                      <a:extLst>
                        <a:ext uri="{FF2B5EF4-FFF2-40B4-BE49-F238E27FC236}">
                          <a16:creationId xmlns:a16="http://schemas.microsoft.com/office/drawing/2014/main" id="{BC763690-8279-0849-6DAF-4C3DDA3323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11790" y="4234345"/>
                      <a:ext cx="39728275" cy="28086655"/>
                      <a:chOff x="8111790" y="4234345"/>
                      <a:chExt cx="39728275" cy="28086655"/>
                    </a:xfrm>
                  </p:grpSpPr>
                  <p:grpSp>
                    <p:nvGrpSpPr>
                      <p:cNvPr id="291" name="Group 290">
                        <a:extLst>
                          <a:ext uri="{FF2B5EF4-FFF2-40B4-BE49-F238E27FC236}">
                            <a16:creationId xmlns:a16="http://schemas.microsoft.com/office/drawing/2014/main" id="{725FF3B8-F7BD-B660-FE9C-069F21F2A8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11790" y="4234345"/>
                        <a:ext cx="39728275" cy="28086655"/>
                        <a:chOff x="8111790" y="4234345"/>
                        <a:chExt cx="39728275" cy="28086655"/>
                      </a:xfrm>
                    </p:grpSpPr>
                    <p:grpSp>
                      <p:nvGrpSpPr>
                        <p:cNvPr id="286" name="Group 285">
                          <a:extLst>
                            <a:ext uri="{FF2B5EF4-FFF2-40B4-BE49-F238E27FC236}">
                              <a16:creationId xmlns:a16="http://schemas.microsoft.com/office/drawing/2014/main" id="{885487CE-0082-1C7A-B21F-C56997173F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111790" y="4234345"/>
                          <a:ext cx="39728275" cy="28086655"/>
                          <a:chOff x="8111790" y="4234345"/>
                          <a:chExt cx="39728275" cy="28086655"/>
                        </a:xfrm>
                      </p:grpSpPr>
                      <p:grpSp>
                        <p:nvGrpSpPr>
                          <p:cNvPr id="281" name="Group 280">
                            <a:extLst>
                              <a:ext uri="{FF2B5EF4-FFF2-40B4-BE49-F238E27FC236}">
                                <a16:creationId xmlns:a16="http://schemas.microsoft.com/office/drawing/2014/main" id="{776DD5A1-7D55-6A2B-822C-0E8D50038C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111790" y="4234345"/>
                            <a:ext cx="39728275" cy="28086655"/>
                            <a:chOff x="8111790" y="4234345"/>
                            <a:chExt cx="39728275" cy="28086655"/>
                          </a:xfrm>
                        </p:grpSpPr>
                        <p:grpSp>
                          <p:nvGrpSpPr>
                            <p:cNvPr id="277" name="Group 276">
                              <a:extLst>
                                <a:ext uri="{FF2B5EF4-FFF2-40B4-BE49-F238E27FC236}">
                                  <a16:creationId xmlns:a16="http://schemas.microsoft.com/office/drawing/2014/main" id="{40EC22C7-EBA8-68E5-1D17-ACB0EF92C9F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111790" y="4234345"/>
                              <a:ext cx="39728275" cy="28086655"/>
                              <a:chOff x="8111790" y="4234345"/>
                              <a:chExt cx="39728275" cy="28086655"/>
                            </a:xfrm>
                          </p:grpSpPr>
                          <p:grpSp>
                            <p:nvGrpSpPr>
                              <p:cNvPr id="273" name="Group 272">
                                <a:extLst>
                                  <a:ext uri="{FF2B5EF4-FFF2-40B4-BE49-F238E27FC236}">
                                    <a16:creationId xmlns:a16="http://schemas.microsoft.com/office/drawing/2014/main" id="{299E7247-CB14-9073-127E-2372886A687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111790" y="4234345"/>
                                <a:ext cx="39728275" cy="28086655"/>
                                <a:chOff x="8147885" y="4354661"/>
                                <a:chExt cx="39728275" cy="28086655"/>
                              </a:xfrm>
                            </p:grpSpPr>
                            <p:grpSp>
                              <p:nvGrpSpPr>
                                <p:cNvPr id="269" name="Group 268">
                                  <a:extLst>
                                    <a:ext uri="{FF2B5EF4-FFF2-40B4-BE49-F238E27FC236}">
                                      <a16:creationId xmlns:a16="http://schemas.microsoft.com/office/drawing/2014/main" id="{D60CDFEB-6246-7B46-93AF-4002828ADFF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8147885" y="4354661"/>
                                  <a:ext cx="39728275" cy="28086655"/>
                                  <a:chOff x="8147885" y="4354661"/>
                                  <a:chExt cx="39728275" cy="28086655"/>
                                </a:xfrm>
                              </p:grpSpPr>
                              <p:grpSp>
                                <p:nvGrpSpPr>
                                  <p:cNvPr id="263" name="Group 262">
                                    <a:extLst>
                                      <a:ext uri="{FF2B5EF4-FFF2-40B4-BE49-F238E27FC236}">
                                        <a16:creationId xmlns:a16="http://schemas.microsoft.com/office/drawing/2014/main" id="{79368ECB-D14B-BE82-6C48-33D13D724C6C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8147885" y="4354661"/>
                                    <a:ext cx="39728275" cy="28086655"/>
                                    <a:chOff x="8147885" y="4354661"/>
                                    <a:chExt cx="39728275" cy="28086655"/>
                                  </a:xfrm>
                                </p:grpSpPr>
                                <p:grpSp>
                                  <p:nvGrpSpPr>
                                    <p:cNvPr id="252" name="Group 251">
                                      <a:extLst>
                                        <a:ext uri="{FF2B5EF4-FFF2-40B4-BE49-F238E27FC236}">
                                          <a16:creationId xmlns:a16="http://schemas.microsoft.com/office/drawing/2014/main" id="{723A0E1F-42CF-AADD-FB3B-AA99454C0B46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8147885" y="4354661"/>
                                      <a:ext cx="39728275" cy="28086655"/>
                                      <a:chOff x="8147885" y="4354661"/>
                                      <a:chExt cx="39728275" cy="28086655"/>
                                    </a:xfrm>
                                  </p:grpSpPr>
                                  <p:grpSp>
                                    <p:nvGrpSpPr>
                                      <p:cNvPr id="247" name="Group 24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990C1424-8DE7-0B3F-04C9-8E675236B889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8147885" y="4354661"/>
                                        <a:ext cx="39728275" cy="28086655"/>
                                        <a:chOff x="8157410" y="4354661"/>
                                        <a:chExt cx="39728275" cy="28086655"/>
                                      </a:xfrm>
                                    </p:grpSpPr>
                                    <p:grpSp>
                                      <p:nvGrpSpPr>
                                        <p:cNvPr id="244" name="Group 24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B45C718-5811-F812-EF96-99BF240BDAF1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8157410" y="4354661"/>
                                          <a:ext cx="39728275" cy="28086655"/>
                                          <a:chOff x="8157410" y="4354661"/>
                                          <a:chExt cx="39728275" cy="28086655"/>
                                        </a:xfrm>
                                      </p:grpSpPr>
                                      <p:grpSp>
                                        <p:nvGrpSpPr>
                                          <p:cNvPr id="237" name="Group 23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CC22DB4-0CFD-7B13-95A2-039D3F2304AB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8157410" y="4354661"/>
                                            <a:ext cx="39728275" cy="28086655"/>
                                            <a:chOff x="8157410" y="4354661"/>
                                            <a:chExt cx="39728275" cy="28086655"/>
                                          </a:xfrm>
                                        </p:grpSpPr>
                                        <p:grpSp>
                                          <p:nvGrpSpPr>
                                            <p:cNvPr id="232" name="Group 23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FC28E298-0E5C-181D-BFF6-D79B6C688AFB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8157410" y="4354661"/>
                                              <a:ext cx="39728275" cy="28086655"/>
                                              <a:chOff x="8157410" y="4354661"/>
                                              <a:chExt cx="39728275" cy="2808665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24" name="Group 223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F224EF6F-DC4C-0BCA-00BA-F8362A4F470B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8157410" y="4354661"/>
                                                <a:ext cx="39728275" cy="28086655"/>
                                                <a:chOff x="8157410" y="4354661"/>
                                                <a:chExt cx="39728275" cy="2808665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15" name="Group 214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B07C3A4F-34A6-447A-EAE8-7F1BCC71CC37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8157410" y="4354661"/>
                                                  <a:ext cx="39728275" cy="28086655"/>
                                                  <a:chOff x="8157410" y="4354661"/>
                                                  <a:chExt cx="39728275" cy="2808665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06" name="Group 20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481A2C0A-91A3-DE64-A193-C044ADAB7D26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8157410" y="4354661"/>
                                                    <a:ext cx="39728275" cy="28086655"/>
                                                    <a:chOff x="8157410" y="4354661"/>
                                                    <a:chExt cx="39728275" cy="2808665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197" name="Group 196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FD521325-85DD-66C1-BFC7-C857E098BA5E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8157410" y="4354661"/>
                                                      <a:ext cx="39728275" cy="28086655"/>
                                                      <a:chOff x="8157410" y="4354661"/>
                                                      <a:chExt cx="39728275" cy="2808665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189" name="Group 188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B0256D50-7488-16A5-18F4-BD65C3C54983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8157410" y="4354661"/>
                                                        <a:ext cx="39728275" cy="28086655"/>
                                                        <a:chOff x="8157410" y="4354661"/>
                                                        <a:chExt cx="39728275" cy="2808665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182" name="Group 18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DB7714B3-7A21-295A-8EE6-855635ADD95B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8157410" y="4354661"/>
                                                          <a:ext cx="39728275" cy="28086655"/>
                                                          <a:chOff x="8157410" y="4354661"/>
                                                          <a:chExt cx="39728275" cy="2808665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177" name="Group 176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E9C92E32-4283-AA11-C226-E75CDC0D7A2F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8157410" y="4354661"/>
                                                            <a:ext cx="39728275" cy="28086655"/>
                                                            <a:chOff x="8157410" y="4354661"/>
                                                            <a:chExt cx="39728275" cy="2808665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172" name="Group 171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D22B5D75-96C8-68BC-29E1-73848D3F9563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8157410" y="4354661"/>
                                                              <a:ext cx="39728275" cy="28086655"/>
                                                              <a:chOff x="8157410" y="4354661"/>
                                                              <a:chExt cx="39728275" cy="2808665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167" name="Group 166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E9C8FC97-6448-2FAB-DBFF-F5F6D64C8DCB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8157410" y="4354661"/>
                                                                <a:ext cx="39728275" cy="28086655"/>
                                                                <a:chOff x="8157410" y="4354661"/>
                                                                <a:chExt cx="39728275" cy="2808665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8" name="Group 27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37920084-80C7-EC62-6077-987AD1D2D33B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8157410" y="4354661"/>
                                                                  <a:ext cx="39728275" cy="28086655"/>
                                                                  <a:chOff x="8157410" y="4831745"/>
                                                                  <a:chExt cx="39728275" cy="2808665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23" name="Group 22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E6CD5E1E-38EC-DFC5-88A9-FA5499281A59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8157410" y="4831745"/>
                                                                    <a:ext cx="39728275" cy="28086655"/>
                                                                    <a:chOff x="8157410" y="4831745"/>
                                                                    <a:chExt cx="39728275" cy="2808665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20" name="Group 19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9E046C79-1494-36D2-3171-98017AA70EAE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8157410" y="4831745"/>
                                                                      <a:ext cx="39728275" cy="28086655"/>
                                                                      <a:chOff x="8157410" y="4831745"/>
                                                                      <a:chExt cx="39728275" cy="28086655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14" name="Group 13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F8DA8F1F-F43F-AAAF-BACF-882699F1415C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8157410" y="4831745"/>
                                                                        <a:ext cx="39728275" cy="28086655"/>
                                                                        <a:chOff x="8157410" y="4831745"/>
                                                                        <a:chExt cx="39728275" cy="28086655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144" name="Group 143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A3D9FD3C-D5BB-A26C-92D3-945A57450996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8157410" y="4831745"/>
                                                                          <a:ext cx="39728275" cy="28086655"/>
                                                                          <a:chOff x="8157410" y="4831745"/>
                                                                          <a:chExt cx="39728275" cy="28086655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139" name="Group 138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99355EE9-9DA2-6ADF-733B-D2970A23642F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8157410" y="4831745"/>
                                                                            <a:ext cx="39728275" cy="28086655"/>
                                                                            <a:chOff x="8157410" y="4831745"/>
                                                                            <a:chExt cx="39728275" cy="28086655"/>
                                                                          </a:xfrm>
                                                                        </p:grpSpPr>
                                                                        <p:pic>
                                                                          <p:nvPicPr>
                                                                            <p:cNvPr id="136" name="Picture 135" descr="A picture containing map&#10;&#10;Description automatically generated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E074A7D3-B250-0071-9FDC-5E6CE224BE59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PicPr>
                                                                              <a:picLocks noChangeAspect="1"/>
                                                                            </p:cNvPicPr>
                                                                            <p:nvPr/>
                                                                          </p:nvPicPr>
                                                                          <p:blipFill rotWithShape="1">
                                                                            <a:blip r:embed="rId2">
                                                                              <a:extLst>
                                                                                <a:ext uri="{28A0092B-C50C-407E-A947-70E740481C1C}">
                                                                                  <a14:useLocalDpi xmlns:a14="http://schemas.microsoft.com/office/drawing/2010/main" val="0"/>
                                                                                </a:ext>
                                                                              </a:extLst>
                                                                            </a:blip>
                                                                            <a:srcRect l="11642" t="6563" r="8777" b="13873"/>
                                                                            <a:stretch/>
                                                                          </p:blipFill>
                                                                          <p:spPr>
                                                                            <a:xfrm>
                                                                              <a:off x="8157410" y="4831745"/>
                                                                              <a:ext cx="39728275" cy="28086655"/>
                                                                            </a:xfrm>
                                                                            <a:prstGeom prst="rect">
                                                                              <a:avLst/>
                                                                            </a:prstGeom>
                                                                          </p:spPr>
                                                                        </p:pic>
                                                                        <p:pic>
                                                                          <p:nvPicPr>
                                                                            <p:cNvPr id="138" name="Picture 137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F60FDBED-1BE5-E40F-D5E2-CF876F4259E4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PicPr>
                                                                              <a:picLocks noChangeAspect="1"/>
                                                                            </p:cNvPicPr>
                                                                            <p:nvPr/>
                                                                          </p:nvPicPr>
                                                                          <p:blipFill>
                                                                            <a:blip r:embed="rId3"/>
                                                                            <a:stretch>
                                                                              <a:fillRect/>
                                                                            </a:stretch>
                                                                          </p:blipFill>
                                                                          <p:spPr>
                                                                            <a:xfrm>
                                                                              <a:off x="21336780" y="20703626"/>
                                                                              <a:ext cx="1934078" cy="999273"/>
                                                                            </a:xfrm>
                                                                            <a:prstGeom prst="rect">
                                                                              <a:avLst/>
                                                                            </a:prstGeom>
                                                                          </p:spPr>
                                                                        </p:pic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40" name="Rectangle 139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70BA42CC-E85D-74C9-A718-159AC4425347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 rot="1526165">
                                                                            <a:off x="22848841" y="21639349"/>
                                                                            <a:ext cx="2321068" cy="1828627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60000"/>
                                                                              <a:lumOff val="40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US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41" name="TextBox 140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EE9E82A8-178D-8838-50DD-9E178E26B794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 txBox="1"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 rot="1558310">
                                                                            <a:off x="22952606" y="21853508"/>
                                                                            <a:ext cx="2233864" cy="1200329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noFill/>
                                                                        </p:spPr>
                                                                        <p:txBody>
                                                                          <a:bodyPr wrap="square" rtlCol="0">
                                                                            <a:spAutoFit/>
                                                                          </a:bodyPr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r>
                                                                              <a:rPr lang="en-US" sz="2400" b="1" dirty="0">
                                                                                <a:effectLst>
                                                                                  <a:outerShdw blurRad="38100" dist="38100" dir="2700000" algn="tl">
                                                                                    <a:srgbClr val="000000">
                                                                                      <a:alpha val="43137"/>
                                                                                    </a:srgbClr>
                                                                                  </a:outerShdw>
                                                                                </a:effectLst>
                                                                                <a:latin typeface="Times New Roman" panose="02020603050405020304" pitchFamily="18" charset="0"/>
                                                                                <a:cs typeface="Times New Roman" panose="02020603050405020304" pitchFamily="18" charset="0"/>
                                                                              </a:rPr>
                                                                              <a:t>Madison Model</a:t>
                                                                            </a:r>
                                                                          </a:p>
                                                                          <a:p>
                                                                            <a:pPr algn="ctr"/>
                                                                            <a:r>
                                                                              <a:rPr lang="en-US" sz="2400" b="1" dirty="0">
                                                                                <a:effectLst>
                                                                                  <a:outerShdw blurRad="38100" dist="38100" dir="2700000" algn="tl">
                                                                                    <a:srgbClr val="000000">
                                                                                      <a:alpha val="43137"/>
                                                                                    </a:srgbClr>
                                                                                  </a:outerShdw>
                                                                                </a:effectLst>
                                                                                <a:latin typeface="Times New Roman" panose="02020603050405020304" pitchFamily="18" charset="0"/>
                                                                                <a:cs typeface="Times New Roman" panose="02020603050405020304" pitchFamily="18" charset="0"/>
                                                                              </a:rPr>
                                                                              <a:t>3400 SF</a:t>
                                                                            </a:r>
                                                                          </a:p>
                                                                          <a:p>
                                                                            <a:pPr algn="ctr"/>
                                                                            <a:r>
                                                                              <a:rPr lang="en-US" sz="2400" b="1" dirty="0">
                                                                                <a:effectLst>
                                                                                  <a:outerShdw blurRad="38100" dist="38100" dir="2700000" algn="tl">
                                                                                    <a:srgbClr val="000000">
                                                                                      <a:alpha val="43137"/>
                                                                                    </a:srgbClr>
                                                                                  </a:outerShdw>
                                                                                </a:effectLst>
                                                                                <a:latin typeface="Times New Roman" panose="02020603050405020304" pitchFamily="18" charset="0"/>
                                                                                <a:cs typeface="Times New Roman" panose="02020603050405020304" pitchFamily="18" charset="0"/>
                                                                              </a:rPr>
                                                                              <a:t>Price: $899,900</a:t>
                                                                            </a: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2" name="Flowchart: Connector 1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A3E9BC0A-AE57-6DC6-458B-1013D5BEE044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 rot="6924034">
                                                                          <a:off x="29131173" y="22267802"/>
                                                                          <a:ext cx="781050" cy="809208"/>
                                                                        </a:xfrm>
                                                                        <a:prstGeom prst="flowChartConnector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chemeClr val="bg1"/>
                                                                        </a:solidFill>
                                                                        <a:ln w="28575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US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3" name="TextBox 2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7283C376-D538-C1CF-01DF-EC52D43B3659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 txBox="1"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 rot="21477535">
                                                                          <a:off x="29180214" y="22296544"/>
                                                                          <a:ext cx="781050" cy="707886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noFill/>
                                                                      </p:spPr>
                                                                      <p:txBody>
                                                                        <a:bodyPr wrap="square" rtlCol="0">
                                                                          <a:spAutoFit/>
                                                                        </a:bodyPr>
                                                                        <a:lstStyle/>
                                                                        <a:p>
                                                                          <a:r>
                                                                            <a:rPr lang="en-US" sz="4000" b="1" dirty="0">
                                                                              <a:effectLst>
                                                                                <a:outerShdw blurRad="38100" dist="38100" dir="2700000" algn="tl">
                                                                                  <a:srgbClr val="000000">
                                                                                    <a:alpha val="43137"/>
                                                                                  </a:srgbClr>
                                                                                </a:outerShdw>
                                                                              </a:effectLst>
                                                                              <a:latin typeface="Times New Roman" panose="02020603050405020304" pitchFamily="18" charset="0"/>
                                                                              <a:cs typeface="Times New Roman" panose="02020603050405020304" pitchFamily="18" charset="0"/>
                                                                            </a:rPr>
                                                                            <a:t>74</a:t>
                                                                          </a: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pic>
                                                                      <p:nvPicPr>
                                                                        <p:cNvPr id="7" name="Picture 6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EACB403B-BEBE-1FB1-374A-AF6B3AE78B08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PicPr>
                                                                          <a:picLocks noChangeAspect="1"/>
                                                                        </p:cNvPicPr>
                                                                        <p:nvPr/>
                                                                      </p:nvPicPr>
                                                                      <p:blipFill>
                                                                        <a:blip r:embed="rId3"/>
                                                                        <a:stretch>
                                                                          <a:fillRect/>
                                                                        </a:stretch>
                                                                      </p:blipFill>
                                                                      <p:spPr>
                                                                        <a:xfrm>
                                                                          <a:off x="26608193" y="23297408"/>
                                                                          <a:ext cx="1814703" cy="587630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</p:spPr>
                                                                    </p:pic>
                                                                    <p:grpSp>
                                                                      <p:nvGrpSpPr>
                                                                        <p:cNvPr id="6" name="Group 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77BE04F8-E033-F7C5-73C7-65F9045A0296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 rot="2336893">
                                                                          <a:off x="26678971" y="21435634"/>
                                                                          <a:ext cx="2321068" cy="1828627"/>
                                                                          <a:chOff x="26536761" y="21397599"/>
                                                                          <a:chExt cx="2321068" cy="1828627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4" name="Rectangle 3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51ED993A-D788-74A6-6E12-A52E8C30F48D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 rot="1526165">
                                                                            <a:off x="26536761" y="21397599"/>
                                                                            <a:ext cx="2321068" cy="1828627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60000"/>
                                                                              <a:lumOff val="40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US" dirty="0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" name="TextBox 4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CD8C1988-AA25-2922-C0DD-2FB780E5B087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 txBox="1"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 rot="12335347">
                                                                            <a:off x="26591828" y="21693708"/>
                                                                            <a:ext cx="2233864" cy="1200329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noFill/>
                                                                        </p:spPr>
                                                                        <p:txBody>
                                                                          <a:bodyPr wrap="square" rtlCol="0">
                                                                            <a:spAutoFit/>
                                                                          </a:bodyPr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r>
                                                                              <a:rPr lang="en-US" sz="2400" b="1" dirty="0">
                                                                                <a:effectLst>
                                                                                  <a:outerShdw blurRad="38100" dist="38100" dir="2700000" algn="tl">
                                                                                    <a:srgbClr val="000000">
                                                                                      <a:alpha val="43137"/>
                                                                                    </a:srgbClr>
                                                                                  </a:outerShdw>
                                                                                </a:effectLst>
                                                                                <a:latin typeface="Times New Roman" panose="02020603050405020304" pitchFamily="18" charset="0"/>
                                                                                <a:cs typeface="Times New Roman" panose="02020603050405020304" pitchFamily="18" charset="0"/>
                                                                              </a:rPr>
                                                                              <a:t>Madison Model</a:t>
                                                                            </a:r>
                                                                          </a:p>
                                                                          <a:p>
                                                                            <a:pPr algn="ctr"/>
                                                                            <a:r>
                                                                              <a:rPr lang="en-US" sz="2400" b="1" dirty="0">
                                                                                <a:effectLst>
                                                                                  <a:outerShdw blurRad="38100" dist="38100" dir="2700000" algn="tl">
                                                                                    <a:srgbClr val="000000">
                                                                                      <a:alpha val="43137"/>
                                                                                    </a:srgbClr>
                                                                                  </a:outerShdw>
                                                                                </a:effectLst>
                                                                                <a:latin typeface="Times New Roman" panose="02020603050405020304" pitchFamily="18" charset="0"/>
                                                                                <a:cs typeface="Times New Roman" panose="02020603050405020304" pitchFamily="18" charset="0"/>
                                                                              </a:rPr>
                                                                              <a:t>3400 SF</a:t>
                                                                            </a:r>
                                                                          </a:p>
                                                                          <a:p>
                                                                            <a:pPr algn="ctr"/>
                                                                            <a:r>
                                                                              <a:rPr lang="en-US" sz="2400" b="1" dirty="0">
                                                                                <a:effectLst>
                                                                                  <a:outerShdw blurRad="38100" dist="38100" dir="2700000" algn="tl">
                                                                                    <a:srgbClr val="000000">
                                                                                      <a:alpha val="43137"/>
                                                                                    </a:srgbClr>
                                                                                  </a:outerShdw>
                                                                                </a:effectLst>
                                                                                <a:latin typeface="Times New Roman" panose="02020603050405020304" pitchFamily="18" charset="0"/>
                                                                                <a:cs typeface="Times New Roman" panose="02020603050405020304" pitchFamily="18" charset="0"/>
                                                                              </a:rPr>
                                                                              <a:t>Price: $899,900</a:t>
                                                                            </a: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pic>
                                                                      <p:nvPicPr>
                                                                        <p:cNvPr id="8" name="Picture 7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D291BC4D-A221-C0EF-550B-E5DE4944397B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PicPr>
                                                                          <a:picLocks noChangeAspect="1"/>
                                                                        </p:cNvPicPr>
                                                                        <p:nvPr/>
                                                                      </p:nvPicPr>
                                                                      <p:blipFill>
                                                                        <a:blip r:embed="rId3"/>
                                                                        <a:stretch>
                                                                          <a:fillRect/>
                                                                        </a:stretch>
                                                                      </p:blipFill>
                                                                      <p:spPr>
                                                                        <a:xfrm>
                                                                          <a:off x="30218567" y="19725919"/>
                                                                          <a:ext cx="1543386" cy="491968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</p:spPr>
                                                                    </p:pic>
                                                                    <p:sp>
                                                                      <p:nvSpPr>
                                                                        <p:cNvPr id="10" name="Rectangle 9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57D8C1F9-9E71-48E3-79B9-1F34A1FEF0D7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 rot="4376201">
                                                                          <a:off x="29793629" y="17134616"/>
                                                                          <a:ext cx="2321068" cy="1828627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chemeClr val="accent2">
                                                                            <a:lumMod val="60000"/>
                                                                            <a:lumOff val="40000"/>
                                                                          </a:schemeClr>
                                                                        </a:solidFill>
                                                                        <a:ln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US" dirty="0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" name="TextBox 11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F7D9BAFF-362C-85BA-4308-76D61AB9D2CF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 txBox="1"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 rot="4364307">
                                                                          <a:off x="29861294" y="17448764"/>
                                                                          <a:ext cx="2233864" cy="1200329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noFill/>
                                                                      </p:spPr>
                                                                      <p:txBody>
                                                                        <a:bodyPr wrap="square" rtlCol="0">
                                                                          <a:spAutoFit/>
                                                                        </a:bodyPr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r>
                                                                            <a:rPr lang="en-US" sz="2400" b="1" dirty="0">
                                                                              <a:effectLst>
                                                                                <a:outerShdw blurRad="38100" dist="38100" dir="2700000" algn="tl">
                                                                                  <a:srgbClr val="000000">
                                                                                    <a:alpha val="43137"/>
                                                                                  </a:srgbClr>
                                                                                </a:outerShdw>
                                                                              </a:effectLst>
                                                                              <a:latin typeface="Times New Roman" panose="02020603050405020304" pitchFamily="18" charset="0"/>
                                                                              <a:cs typeface="Times New Roman" panose="02020603050405020304" pitchFamily="18" charset="0"/>
                                                                            </a:rPr>
                                                                            <a:t>Madison Model</a:t>
                                                                          </a:r>
                                                                        </a:p>
                                                                        <a:p>
                                                                          <a:pPr algn="ctr"/>
                                                                          <a:r>
                                                                            <a:rPr lang="en-US" sz="2400" b="1" dirty="0">
                                                                              <a:effectLst>
                                                                                <a:outerShdw blurRad="38100" dist="38100" dir="2700000" algn="tl">
                                                                                  <a:srgbClr val="000000">
                                                                                    <a:alpha val="43137"/>
                                                                                  </a:srgbClr>
                                                                                </a:outerShdw>
                                                                              </a:effectLst>
                                                                              <a:latin typeface="Times New Roman" panose="02020603050405020304" pitchFamily="18" charset="0"/>
                                                                              <a:cs typeface="Times New Roman" panose="02020603050405020304" pitchFamily="18" charset="0"/>
                                                                            </a:rPr>
                                                                            <a:t>3400 SF</a:t>
                                                                          </a:r>
                                                                        </a:p>
                                                                        <a:p>
                                                                          <a:pPr algn="ctr"/>
                                                                          <a:r>
                                                                            <a:rPr lang="en-US" sz="2400" b="1" dirty="0">
                                                                              <a:effectLst>
                                                                                <a:outerShdw blurRad="38100" dist="38100" dir="2700000" algn="tl">
                                                                                  <a:srgbClr val="000000">
                                                                                    <a:alpha val="43137"/>
                                                                                  </a:srgbClr>
                                                                                </a:outerShdw>
                                                                              </a:effectLst>
                                                                              <a:latin typeface="Times New Roman" panose="02020603050405020304" pitchFamily="18" charset="0"/>
                                                                              <a:cs typeface="Times New Roman" panose="02020603050405020304" pitchFamily="18" charset="0"/>
                                                                            </a:rPr>
                                                                            <a:t>Price: $899,900</a:t>
                                                                          </a: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pic>
                                                                      <p:nvPicPr>
                                                                        <p:cNvPr id="13" name="Picture 12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0AB341C8-585A-78AC-34FC-4E5B1BD7BA32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PicPr>
                                                                          <a:picLocks noChangeAspect="1"/>
                                                                        </p:cNvPicPr>
                                                                        <p:nvPr/>
                                                                      </p:nvPicPr>
                                                                      <p:blipFill>
                                                                        <a:blip r:embed="rId3"/>
                                                                        <a:stretch>
                                                                          <a:fillRect/>
                                                                        </a:stretch>
                                                                      </p:blipFill>
                                                                      <p:spPr>
                                                                        <a:xfrm>
                                                                          <a:off x="32827432" y="14168745"/>
                                                                          <a:ext cx="1744956" cy="491968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</p:spPr>
                                                                    </p:pic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5" name="Rectangle 14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FD4DE54E-B600-812D-1D06-EA3D3793487E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 rot="7227264">
                                                                        <a:off x="31545874" y="14863441"/>
                                                                        <a:ext cx="2321068" cy="1828627"/>
                                                                      </a:xfrm>
                                                                      <a:prstGeom prst="rect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chemeClr val="accent2">
                                                                          <a:lumMod val="60000"/>
                                                                          <a:lumOff val="40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US" dirty="0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7" name="TextBox 16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1138F350-496A-54BB-B1D4-B2E667227C56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 txBox="1"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 rot="18034228">
                                                                        <a:off x="31585582" y="15191506"/>
                                                                        <a:ext cx="2233864" cy="1200329"/>
                                                                      </a:xfrm>
                                                                      <a:prstGeom prst="rect">
                                                                        <a:avLst/>
                                                                      </a:prstGeom>
                                                                      <a:noFill/>
                                                                    </p:spPr>
                                                                    <p:txBody>
                                                                      <a:bodyPr wrap="square" rtlCol="0">
                                                                        <a:spAutoFit/>
                                                                      </a:bodyPr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r>
                                                                          <a:rPr lang="en-US" sz="2400" b="1" dirty="0">
                                                                            <a:effectLst>
                                                                              <a:outerShdw blurRad="38100" dist="38100" dir="2700000" algn="tl">
                                                                                <a:srgbClr val="000000">
                                                                                  <a:alpha val="43137"/>
                                                                                </a:srgbClr>
                                                                              </a:outerShdw>
                                                                            </a:effectLst>
                                                                            <a:latin typeface="Times New Roman" panose="02020603050405020304" pitchFamily="18" charset="0"/>
                                                                            <a:cs typeface="Times New Roman" panose="02020603050405020304" pitchFamily="18" charset="0"/>
                                                                          </a:rPr>
                                                                          <a:t>Madison Model</a:t>
                                                                        </a:r>
                                                                      </a:p>
                                                                      <a:p>
                                                                        <a:pPr algn="ctr"/>
                                                                        <a:r>
                                                                          <a:rPr lang="en-US" sz="2400" b="1" dirty="0">
                                                                            <a:effectLst>
                                                                              <a:outerShdw blurRad="38100" dist="38100" dir="2700000" algn="tl">
                                                                                <a:srgbClr val="000000">
                                                                                  <a:alpha val="43137"/>
                                                                                </a:srgbClr>
                                                                              </a:outerShdw>
                                                                            </a:effectLst>
                                                                            <a:latin typeface="Times New Roman" panose="02020603050405020304" pitchFamily="18" charset="0"/>
                                                                            <a:cs typeface="Times New Roman" panose="02020603050405020304" pitchFamily="18" charset="0"/>
                                                                          </a:rPr>
                                                                          <a:t>3400 SF</a:t>
                                                                        </a:r>
                                                                      </a:p>
                                                                      <a:p>
                                                                        <a:pPr algn="ctr"/>
                                                                        <a:r>
                                                                          <a:rPr lang="en-US" sz="2400" b="1" dirty="0">
                                                                            <a:effectLst>
                                                                              <a:outerShdw blurRad="38100" dist="38100" dir="2700000" algn="tl">
                                                                                <a:srgbClr val="000000">
                                                                                  <a:alpha val="43137"/>
                                                                                </a:srgbClr>
                                                                              </a:outerShdw>
                                                                            </a:effectLst>
                                                                            <a:latin typeface="Times New Roman" panose="02020603050405020304" pitchFamily="18" charset="0"/>
                                                                            <a:cs typeface="Times New Roman" panose="02020603050405020304" pitchFamily="18" charset="0"/>
                                                                          </a:rPr>
                                                                          <a:t>Price: $899,900</a:t>
                                                                        </a: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8" name="Flowchart: Connector 17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B7B062E6-A7EA-3EE8-4738-32EB9665080B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 rot="17977254">
                                                                        <a:off x="33954932" y="14414835"/>
                                                                        <a:ext cx="781050" cy="809208"/>
                                                                      </a:xfrm>
                                                                      <a:prstGeom prst="flowChartConnector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chemeClr val="bg1"/>
                                                                      </a:solidFill>
                                                                      <a:ln w="28575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US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9" name="TextBox 18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F15FAA8B-A5FF-0532-327A-0E4FA120CECF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 txBox="1"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 rot="163121">
                                                                        <a:off x="33985879" y="14437716"/>
                                                                        <a:ext cx="781050" cy="707886"/>
                                                                      </a:xfrm>
                                                                      <a:prstGeom prst="rect">
                                                                        <a:avLst/>
                                                                      </a:prstGeom>
                                                                      <a:noFill/>
                                                                    </p:spPr>
                                                                    <p:txBody>
                                                                      <a:bodyPr wrap="square" rtlCol="0">
                                                                        <a:spAutoFit/>
                                                                      </a:bodyPr>
                                                                      <a:lstStyle/>
                                                                      <a:p>
                                                                        <a:r>
                                                                          <a:rPr lang="en-US" sz="4000" b="1" dirty="0">
                                                                            <a:effectLst>
                                                                              <a:outerShdw blurRad="38100" dist="38100" dir="2700000" algn="tl">
                                                                                <a:srgbClr val="000000">
                                                                                  <a:alpha val="43137"/>
                                                                                </a:srgbClr>
                                                                              </a:outerShdw>
                                                                            </a:effectLst>
                                                                            <a:latin typeface="Times New Roman" panose="02020603050405020304" pitchFamily="18" charset="0"/>
                                                                            <a:cs typeface="Times New Roman" panose="02020603050405020304" pitchFamily="18" charset="0"/>
                                                                          </a:rPr>
                                                                          <a:t>78</a:t>
                                                                        </a: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21" name="Rectangle 20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B37E2923-C2BB-9CF6-BEA5-3FC689DA4D27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rot="1356851">
                                                                      <a:off x="12227967" y="20283995"/>
                                                                      <a:ext cx="2163984" cy="1704870"/>
                                                                    </a:xfrm>
                                                                    <a:prstGeom prst="rect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chemeClr val="accent2">
                                                                        <a:lumMod val="60000"/>
                                                                        <a:lumOff val="40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US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2" name="TextBox 21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06458E99-A056-95C0-14F4-07BCC337F871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 txBox="1"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rot="1368680">
                                                                      <a:off x="12194106" y="20371186"/>
                                                                      <a:ext cx="2233864" cy="1569660"/>
                                                                    </a:xfrm>
                                                                    <a:prstGeom prst="rect">
                                                                      <a:avLst/>
                                                                    </a:prstGeom>
                                                                    <a:noFill/>
                                                                  </p:spPr>
                                                                  <p:txBody>
                                                                    <a:bodyPr wrap="square" rtlCol="0">
                                                                      <a:spAutoFit/>
                                                                    </a:bodyPr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r>
                                                                        <a:rPr lang="en-US" sz="2400" b="1" dirty="0">
                                                                          <a:effectLst>
                                                                            <a:outerShdw blurRad="38100" dist="38100" dir="2700000" algn="tl">
                                                                              <a:srgbClr val="000000">
                                                                                <a:alpha val="43137"/>
                                                                              </a:srgbClr>
                                                                            </a:outerShdw>
                                                                          </a:effectLst>
                                                                          <a:latin typeface="Times New Roman" panose="02020603050405020304" pitchFamily="18" charset="0"/>
                                                                          <a:cs typeface="Times New Roman" panose="02020603050405020304" pitchFamily="18" charset="0"/>
                                                                        </a:rPr>
                                                                        <a:t>Cambridge III</a:t>
                                                                      </a:r>
                                                                    </a:p>
                                                                    <a:p>
                                                                      <a:pPr algn="ctr"/>
                                                                      <a:r>
                                                                        <a:rPr lang="en-US" sz="2400" b="1" dirty="0">
                                                                          <a:effectLst>
                                                                            <a:outerShdw blurRad="38100" dist="38100" dir="2700000" algn="tl">
                                                                              <a:srgbClr val="000000">
                                                                                <a:alpha val="43137"/>
                                                                              </a:srgbClr>
                                                                            </a:outerShdw>
                                                                          </a:effectLst>
                                                                          <a:latin typeface="Times New Roman" panose="02020603050405020304" pitchFamily="18" charset="0"/>
                                                                          <a:cs typeface="Times New Roman" panose="02020603050405020304" pitchFamily="18" charset="0"/>
                                                                        </a:rPr>
                                                                        <a:t>4040 SF</a:t>
                                                                      </a:r>
                                                                    </a:p>
                                                                    <a:p>
                                                                      <a:pPr algn="ctr"/>
                                                                      <a:r>
                                                                        <a:rPr lang="en-US" sz="2400" b="1" dirty="0">
                                                                          <a:effectLst>
                                                                            <a:outerShdw blurRad="38100" dist="38100" dir="2700000" algn="tl">
                                                                              <a:srgbClr val="000000">
                                                                                <a:alpha val="43137"/>
                                                                              </a:srgbClr>
                                                                            </a:outerShdw>
                                                                          </a:effectLst>
                                                                          <a:latin typeface="Times New Roman" panose="02020603050405020304" pitchFamily="18" charset="0"/>
                                                                          <a:cs typeface="Times New Roman" panose="02020603050405020304" pitchFamily="18" charset="0"/>
                                                                        </a:rPr>
                                                                        <a:t>Price: $1,250,000</a:t>
                                                                      </a: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24" name="Rectangle 23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057B35E1-30C7-134E-509F-B8564D0D0A78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1290924">
                                                                    <a:off x="14056845" y="21832732"/>
                                                                    <a:ext cx="2102204" cy="1656196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chemeClr val="accent2">
                                                                      <a:lumMod val="60000"/>
                                                                      <a:lumOff val="40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US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5" name="TextBox 24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A291FEC4-9EAD-3B85-C298-490D273C959F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 txBox="1"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1305764">
                                                                    <a:off x="14009512" y="21881518"/>
                                                                    <a:ext cx="2233864" cy="1569660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</p:spPr>
                                                                <p:txBody>
                                                                  <a:bodyPr wrap="square" rtlCol="0">
                                                                    <a:sp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r>
                                                                      <a:rPr lang="en-US" sz="2400" b="1" dirty="0">
                                                                        <a:effectLst>
                                                                          <a:outerShdw blurRad="38100" dist="38100" dir="2700000" algn="tl">
                                                                            <a:srgbClr val="000000">
                                                                              <a:alpha val="43137"/>
                                                                            </a:srgbClr>
                                                                          </a:outerShdw>
                                                                        </a:effectLst>
                                                                        <a:latin typeface="Times New Roman" panose="02020603050405020304" pitchFamily="18" charset="0"/>
                                                                        <a:cs typeface="Times New Roman" panose="02020603050405020304" pitchFamily="18" charset="0"/>
                                                                      </a:rPr>
                                                                      <a:t>Cambridge III</a:t>
                                                                    </a:r>
                                                                  </a:p>
                                                                  <a:p>
                                                                    <a:pPr algn="ctr"/>
                                                                    <a:r>
                                                                      <a:rPr lang="en-US" sz="2400" b="1" dirty="0">
                                                                        <a:effectLst>
                                                                          <a:outerShdw blurRad="38100" dist="38100" dir="2700000" algn="tl">
                                                                            <a:srgbClr val="000000">
                                                                              <a:alpha val="43137"/>
                                                                            </a:srgbClr>
                                                                          </a:outerShdw>
                                                                        </a:effectLst>
                                                                        <a:latin typeface="Times New Roman" panose="02020603050405020304" pitchFamily="18" charset="0"/>
                                                                        <a:cs typeface="Times New Roman" panose="02020603050405020304" pitchFamily="18" charset="0"/>
                                                                      </a:rPr>
                                                                      <a:t>4040 SF</a:t>
                                                                    </a:r>
                                                                  </a:p>
                                                                  <a:p>
                                                                    <a:pPr algn="ctr"/>
                                                                    <a:r>
                                                                      <a:rPr lang="en-US" sz="2400" b="1" dirty="0">
                                                                        <a:effectLst>
                                                                          <a:outerShdw blurRad="38100" dist="38100" dir="2700000" algn="tl">
                                                                            <a:srgbClr val="000000">
                                                                              <a:alpha val="43137"/>
                                                                            </a:srgbClr>
                                                                          </a:outerShdw>
                                                                        </a:effectLst>
                                                                        <a:latin typeface="Times New Roman" panose="02020603050405020304" pitchFamily="18" charset="0"/>
                                                                        <a:cs typeface="Times New Roman" panose="02020603050405020304" pitchFamily="18" charset="0"/>
                                                                      </a:rPr>
                                                                      <a:t>Price: $1,250,000</a:t>
                                                                    </a: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6" name="Rectangle 25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1844D195-ABAA-1435-63D3-8F7DABC1F8C7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1245702">
                                                                    <a:off x="16010539" y="23028793"/>
                                                                    <a:ext cx="2133514" cy="1680864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chemeClr val="accent2">
                                                                      <a:lumMod val="60000"/>
                                                                      <a:lumOff val="40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US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7" name="TextBox 26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CD02B1BE-880D-5BA3-4821-F7FFDC242007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 txBox="1"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1246873">
                                                                    <a:off x="15952734" y="23079195"/>
                                                                    <a:ext cx="2233864" cy="1569660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</p:spPr>
                                                                <p:txBody>
                                                                  <a:bodyPr wrap="square" rtlCol="0">
                                                                    <a:sp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r>
                                                                      <a:rPr lang="en-US" sz="2400" b="1" dirty="0">
                                                                        <a:effectLst>
                                                                          <a:outerShdw blurRad="38100" dist="38100" dir="2700000" algn="tl">
                                                                            <a:srgbClr val="000000">
                                                                              <a:alpha val="43137"/>
                                                                            </a:srgbClr>
                                                                          </a:outerShdw>
                                                                        </a:effectLst>
                                                                        <a:latin typeface="Times New Roman" panose="02020603050405020304" pitchFamily="18" charset="0"/>
                                                                        <a:cs typeface="Times New Roman" panose="02020603050405020304" pitchFamily="18" charset="0"/>
                                                                      </a:rPr>
                                                                      <a:t>Cambridge III</a:t>
                                                                    </a:r>
                                                                  </a:p>
                                                                  <a:p>
                                                                    <a:pPr algn="ctr"/>
                                                                    <a:r>
                                                                      <a:rPr lang="en-US" sz="2400" b="1" dirty="0">
                                                                        <a:effectLst>
                                                                          <a:outerShdw blurRad="38100" dist="38100" dir="2700000" algn="tl">
                                                                            <a:srgbClr val="000000">
                                                                              <a:alpha val="43137"/>
                                                                            </a:srgbClr>
                                                                          </a:outerShdw>
                                                                        </a:effectLst>
                                                                        <a:latin typeface="Times New Roman" panose="02020603050405020304" pitchFamily="18" charset="0"/>
                                                                        <a:cs typeface="Times New Roman" panose="02020603050405020304" pitchFamily="18" charset="0"/>
                                                                      </a:rPr>
                                                                      <a:t>4040 SF</a:t>
                                                                    </a:r>
                                                                  </a:p>
                                                                  <a:p>
                                                                    <a:pPr algn="ctr"/>
                                                                    <a:r>
                                                                      <a:rPr lang="en-US" sz="2400" b="1" dirty="0">
                                                                        <a:effectLst>
                                                                          <a:outerShdw blurRad="38100" dist="38100" dir="2700000" algn="tl">
                                                                            <a:srgbClr val="000000">
                                                                              <a:alpha val="43137"/>
                                                                            </a:srgbClr>
                                                                          </a:outerShdw>
                                                                        </a:effectLst>
                                                                        <a:latin typeface="Times New Roman" panose="02020603050405020304" pitchFamily="18" charset="0"/>
                                                                        <a:cs typeface="Times New Roman" panose="02020603050405020304" pitchFamily="18" charset="0"/>
                                                                      </a:rPr>
                                                                      <a:t>Price: $1,250,000</a:t>
                                                                    </a: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63" name="TextBox 162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3607E3FD-31BB-F2A5-6849-A8485166CADA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21015130" y="19857473"/>
                                                                  <a:ext cx="1859267" cy="1323439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r>
                                                                    <a:rPr lang="en-US" sz="3200" dirty="0">
                                                                      <a:effectLst>
                                                                        <a:outerShdw blurRad="38100" dist="38100" dir="2700000" algn="tl">
                                                                          <a:srgbClr val="000000">
                                                                            <a:alpha val="43137"/>
                                                                          </a:srgbClr>
                                                                        </a:outerShdw>
                                                                      </a:effectLst>
                                                                      <a:latin typeface="Arial" panose="020B0604020202020204" pitchFamily="34" charset="0"/>
                                                                      <a:cs typeface="Arial" panose="020B0604020202020204" pitchFamily="34" charset="0"/>
                                                                    </a:rPr>
                                                                    <a:t>LOT 7</a:t>
                                                                  </a:r>
                                                                </a:p>
                                                                <a:p>
                                                                  <a:r>
                                                                    <a:rPr lang="en-US" sz="2400" dirty="0">
                                                                      <a:effectLst>
                                                                        <a:outerShdw blurRad="38100" dist="38100" dir="2700000" algn="tl">
                                                                          <a:srgbClr val="000000">
                                                                            <a:alpha val="43137"/>
                                                                          </a:srgbClr>
                                                                        </a:outerShdw>
                                                                      </a:effectLst>
                                                                      <a:latin typeface="Arial" panose="020B0604020202020204" pitchFamily="34" charset="0"/>
                                                                      <a:cs typeface="Arial" panose="020B0604020202020204" pitchFamily="34" charset="0"/>
                                                                    </a:rPr>
                                                                    <a:t>23,016 SF.</a:t>
                                                                  </a:r>
                                                                </a:p>
                                                                <a:p>
                                                                  <a:r>
                                                                    <a:rPr lang="en-US" sz="2400" dirty="0">
                                                                      <a:effectLst>
                                                                        <a:outerShdw blurRad="38100" dist="38100" dir="2700000" algn="tl">
                                                                          <a:srgbClr val="000000">
                                                                            <a:alpha val="43137"/>
                                                                          </a:srgbClr>
                                                                        </a:outerShdw>
                                                                      </a:effectLst>
                                                                      <a:latin typeface="Arial" panose="020B0604020202020204" pitchFamily="34" charset="0"/>
                                                                      <a:cs typeface="Arial" panose="020B0604020202020204" pitchFamily="34" charset="0"/>
                                                                    </a:rPr>
                                                                    <a:t>0.528 AC.</a:t>
                                                                  </a: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168" name="Rectangle 167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1600D431-E03E-3FB3-1963-CB411BEF7DDB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 rot="1301167">
                                                                <a:off x="10305667" y="18588466"/>
                                                                <a:ext cx="1964330" cy="1547574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solidFill>
                                                                <a:schemeClr val="accent2">
                                                                  <a:lumMod val="60000"/>
                                                                  <a:lumOff val="40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US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69" name="TextBox 168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AE1FA4D0-2C93-B673-F35E-F8B9FF0FE6C9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 txBox="1"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 rot="1242212">
                                                                <a:off x="10283781" y="19154849"/>
                                                                <a:ext cx="1984659" cy="461665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</p:spPr>
                                                            <p:txBody>
                                                              <a:bodyPr wrap="square" rtlCol="0"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r>
                                                                  <a:rPr lang="en-US" sz="2400" b="1" dirty="0">
                                                                    <a:effectLst>
                                                                      <a:outerShdw blurRad="38100" dist="38100" dir="2700000" algn="tl">
                                                                        <a:srgbClr val="000000">
                                                                          <a:alpha val="43137"/>
                                                                        </a:srgbClr>
                                                                      </a:outerShdw>
                                                                    </a:effectLst>
                                                                    <a:latin typeface="Times New Roman" panose="02020603050405020304" pitchFamily="18" charset="0"/>
                                                                    <a:cs typeface="Times New Roman" panose="02020603050405020304" pitchFamily="18" charset="0"/>
                                                                  </a:rPr>
                                                                  <a:t>TBD</a:t>
                                                                </a:r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70" name="Rectangle 169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400E3EB8-FD51-AC64-3CE9-6172270F5A58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 rot="1247014">
                                                                <a:off x="18211453" y="23674989"/>
                                                                <a:ext cx="1916116" cy="1509590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solidFill>
                                                                <a:schemeClr val="accent2">
                                                                  <a:lumMod val="60000"/>
                                                                  <a:lumOff val="40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US" dirty="0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71" name="TextBox 170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7C51F702-E06B-9A4B-2D1E-3CF4BCD65AF5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 txBox="1"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 rot="1232574">
                                                                <a:off x="18200304" y="24244573"/>
                                                                <a:ext cx="1908827" cy="461665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</p:spPr>
                                                            <p:txBody>
                                                              <a:bodyPr wrap="square" rtlCol="0"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r>
                                                                  <a:rPr lang="en-US" sz="2400" b="1" dirty="0">
                                                                    <a:effectLst>
                                                                      <a:outerShdw blurRad="38100" dist="38100" dir="2700000" algn="tl">
                                                                        <a:srgbClr val="000000">
                                                                          <a:alpha val="43137"/>
                                                                        </a:srgbClr>
                                                                      </a:outerShdw>
                                                                    </a:effectLst>
                                                                    <a:latin typeface="Times New Roman" panose="02020603050405020304" pitchFamily="18" charset="0"/>
                                                                    <a:cs typeface="Times New Roman" panose="02020603050405020304" pitchFamily="18" charset="0"/>
                                                                  </a:rPr>
                                                                  <a:t>TBD</a:t>
                                                                </a: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173" name="Rectangle 172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3BBB2467-E123-D7B4-EF69-DFBE185A635D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631882">
                                                              <a:off x="20415299" y="24891479"/>
                                                              <a:ext cx="1950842" cy="1536948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chemeClr val="accent2">
                                                                <a:lumMod val="60000"/>
                                                                <a:lumOff val="4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US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74" name="TextBox 173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5BC7B4E9-7E44-543E-7359-F31D70DD79A8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 txBox="1"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641382">
                                                              <a:off x="20402586" y="25427226"/>
                                                              <a:ext cx="1963199" cy="461665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</p:spPr>
                                                          <p:txBody>
                                                            <a:bodyPr wrap="square" rtlCol="0">
                                                              <a:sp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r>
                                                                <a:rPr lang="en-US" sz="2400" b="1" dirty="0">
                                                                  <a:effectLst>
                                                                    <a:outerShdw blurRad="38100" dist="38100" dir="2700000" algn="tl">
                                                                      <a:srgbClr val="000000">
                                                                        <a:alpha val="43137"/>
                                                                      </a:srgbClr>
                                                                    </a:outerShdw>
                                                                  </a:effectLst>
                                                                  <a:latin typeface="Times New Roman" panose="02020603050405020304" pitchFamily="18" charset="0"/>
                                                                  <a:cs typeface="Times New Roman" panose="02020603050405020304" pitchFamily="18" charset="0"/>
                                                                </a:rPr>
                                                                <a:t>TBD</a:t>
                                                              </a: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75" name="Rectangle 174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E9796896-379F-6DA9-7B8C-8A6FD5866165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275284">
                                                              <a:off x="22717314" y="25755094"/>
                                                              <a:ext cx="1963394" cy="1546836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chemeClr val="accent2">
                                                                <a:lumMod val="60000"/>
                                                                <a:lumOff val="4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US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76" name="TextBox 175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883E114B-3DB5-FBF3-0907-013FD066355B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 txBox="1"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293308">
                                                              <a:off x="22721892" y="26330815"/>
                                                              <a:ext cx="1961690" cy="461665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</p:spPr>
                                                          <p:txBody>
                                                            <a:bodyPr wrap="square" rtlCol="0">
                                                              <a:sp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r>
                                                                <a:rPr lang="en-US" sz="2400" b="1" dirty="0">
                                                                  <a:effectLst>
                                                                    <a:outerShdw blurRad="38100" dist="38100" dir="2700000" algn="tl">
                                                                      <a:srgbClr val="000000">
                                                                        <a:alpha val="43137"/>
                                                                      </a:srgbClr>
                                                                    </a:outerShdw>
                                                                  </a:effectLst>
                                                                  <a:latin typeface="Times New Roman" panose="02020603050405020304" pitchFamily="18" charset="0"/>
                                                                  <a:cs typeface="Times New Roman" panose="02020603050405020304" pitchFamily="18" charset="0"/>
                                                                </a:rPr>
                                                                <a:t>TBD</a:t>
                                                              </a: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178" name="Rectangle 177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D86BCB68-C7C3-CAA3-65D4-F64EE86BE557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25366338" y="26365577"/>
                                                            <a:ext cx="1968494" cy="1550854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US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79" name="TextBox 178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8C2C5CCC-3EE7-3671-B4A7-30B18FD542AD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25370719" y="26374860"/>
                                                            <a:ext cx="1968494" cy="1569660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</p:spPr>
                                                        <p:txBody>
                                                          <a:bodyPr wrap="squar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r>
                                                              <a:rPr lang="en-US" sz="2400" b="1" dirty="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effectLst>
                                                                  <a:outerShdw blurRad="38100" dist="38100" dir="2700000" algn="tl">
                                                                    <a:srgbClr val="000000">
                                                                      <a:alpha val="43137"/>
                                                                    </a:srgbClr>
                                                                  </a:outerShdw>
                                                                </a:effectLst>
                                                                <a:latin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a:t>NOT FOR SALE. EXISTING HOME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0" name="Rectangle 179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E9ADC357-20CF-9D69-75FF-114CBC094F67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 rot="14674957">
                                                            <a:off x="25275863" y="18593043"/>
                                                            <a:ext cx="2321068" cy="1828627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chemeClr val="accent2">
                                                              <a:lumMod val="60000"/>
                                                              <a:lumOff val="40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US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1" name="TextBox 180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A589E81D-041B-DDC7-88FD-B7D4574EA35C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 rot="14671484">
                                                            <a:off x="25305876" y="19278861"/>
                                                            <a:ext cx="2233864" cy="461665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</p:spPr>
                                                        <p:txBody>
                                                          <a:bodyPr wrap="squar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r>
                                                              <a:rPr lang="en-US" sz="2400" b="1" dirty="0">
                                                                <a:effectLst>
                                                                  <a:outerShdw blurRad="38100" dist="38100" dir="2700000" algn="tl">
                                                                    <a:srgbClr val="000000">
                                                                      <a:alpha val="43137"/>
                                                                    </a:srgbClr>
                                                                  </a:outerShdw>
                                                                </a:effectLst>
                                                                <a:latin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a:t>TBD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85" name="Flowchart: Connector 184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30407823-4042-0338-4747-D6AE8C920BED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1423013">
                                                          <a:off x="9906974" y="19974310"/>
                                                          <a:ext cx="781050" cy="809208"/>
                                                        </a:xfrm>
                                                        <a:prstGeom prst="flowChartConnector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n w="28575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86" name="TextBox 185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3C47FD32-784E-493E-BAD4-6A30FCB2EE74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9950134" y="20004807"/>
                                                          <a:ext cx="781050" cy="707886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US" sz="4000" b="1" dirty="0">
                                                              <a:effectLst>
                                                                <a:outerShdw blurRad="38100" dist="38100" dir="2700000" algn="tl">
                                                                  <a:srgbClr val="000000">
                                                                    <a:alpha val="43137"/>
                                                                  </a:srgbClr>
                                                                </a:outerShdw>
                                                              </a:effectLst>
                                                              <a:latin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a:t>63</a:t>
                                                          </a: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87" name="Rectangle 186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213957DC-2B21-C7C0-739F-F93167568FB5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18253783">
                                                          <a:off x="15529264" y="16745181"/>
                                                          <a:ext cx="2204296" cy="1736628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accent2">
                                                            <a:lumMod val="60000"/>
                                                            <a:lumOff val="40000"/>
                                                          </a:schemeClr>
                                                        </a:solidFill>
                                                        <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88" name="TextBox 187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375D30A5-E77C-D2ED-C3B9-F6AC8E5FB573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 rot="18272864">
                                                          <a:off x="15478155" y="17346677"/>
                                                          <a:ext cx="2183386" cy="46166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pPr algn="ctr"/>
                                                          <a:r>
                                                            <a:rPr lang="en-US" sz="2400" b="1" dirty="0">
                                                              <a:effectLst>
                                                                <a:outerShdw blurRad="38100" dist="38100" dir="2700000" algn="tl">
                                                                  <a:srgbClr val="000000">
                                                                    <a:alpha val="43137"/>
                                                                  </a:srgbClr>
                                                                </a:outerShdw>
                                                              </a:effectLst>
                                                              <a:latin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a:t>TBD</a:t>
                                                          </a: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190" name="Rectangle 18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6F91B738-1C0B-E651-6D20-24A8BA664564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28045916" y="25541402"/>
                                                        <a:ext cx="1892202" cy="1490748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chemeClr val="accent2">
                                                          <a:lumMod val="60000"/>
                                                          <a:lumOff val="40000"/>
                                                        </a:schemeClr>
                                                      </a:solidFill>
                                                      <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91" name="TextBox 190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F8EC8DC7-8CFF-F934-0205-6CC7A9E1F77B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 rot="18024">
                                                        <a:off x="28045748" y="26079937"/>
                                                        <a:ext cx="1919307" cy="461665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pPr algn="ctr"/>
                                                        <a:r>
                                                          <a:rPr lang="en-US" sz="2400" b="1" dirty="0">
                                                            <a:effectLst>
                                                              <a:outerShdw blurRad="38100" dist="38100" dir="2700000" algn="tl">
                                                                <a:srgbClr val="000000">
                                                                  <a:alpha val="43137"/>
                                                                </a:srgbClr>
                                                              </a:outerShdw>
                                                            </a:effectLst>
                                                            <a:latin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a:t>TBD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92" name="Rectangle 191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D6EC4C73-C127-FEE1-BD01-234869EA6169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14180766">
                                                        <a:off x="31458000" y="24021544"/>
                                                        <a:ext cx="1963394" cy="1546836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chemeClr val="accent2">
                                                          <a:lumMod val="60000"/>
                                                          <a:lumOff val="40000"/>
                                                        </a:schemeClr>
                                                      </a:solidFill>
                                                      <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93" name="TextBox 192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1E82FB8C-B136-9798-F3B7-C1A56A987EBF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 rot="14198790">
                                                        <a:off x="31462578" y="24597265"/>
                                                        <a:ext cx="1961690" cy="461665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pPr algn="ctr"/>
                                                        <a:r>
                                                          <a:rPr lang="en-US" sz="2400" b="1" dirty="0">
                                                            <a:effectLst>
                                                              <a:outerShdw blurRad="38100" dist="38100" dir="2700000" algn="tl">
                                                                <a:srgbClr val="000000">
                                                                  <a:alpha val="43137"/>
                                                                </a:srgbClr>
                                                              </a:outerShdw>
                                                            </a:effectLst>
                                                            <a:latin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a:t>TBD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94" name="Rectangle 193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91C9AE64-B108-AF7D-3458-4B476FC53C29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13738724">
                                                        <a:off x="32335383" y="27211815"/>
                                                        <a:ext cx="1963394" cy="1546836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chemeClr val="accent2">
                                                          <a:lumMod val="60000"/>
                                                          <a:lumOff val="40000"/>
                                                        </a:schemeClr>
                                                      </a:solidFill>
                                                      <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95" name="TextBox 194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915771D8-07B1-6B85-9082-97FF45D769A5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 rot="13756748">
                                                        <a:off x="32339961" y="27787536"/>
                                                        <a:ext cx="1961690" cy="461665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pPr algn="ctr"/>
                                                        <a:r>
                                                          <a:rPr lang="en-US" sz="2400" b="1" dirty="0">
                                                            <a:effectLst>
                                                              <a:outerShdw blurRad="38100" dist="38100" dir="2700000" algn="tl">
                                                                <a:srgbClr val="000000">
                                                                  <a:alpha val="43137"/>
                                                                </a:srgbClr>
                                                              </a:outerShdw>
                                                            </a:effectLst>
                                                            <a:latin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a:t>TBD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198" name="Rectangle 197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9F97BDAD-E698-1EC9-E9E0-16CCACFF4588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10203938">
                                                      <a:off x="35723710" y="28484085"/>
                                                      <a:ext cx="1963394" cy="1546836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accent2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99" name="TextBox 198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BEAAACC2-8395-8D9B-2097-7A7D64EE522D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 rot="10221962">
                                                      <a:off x="35728288" y="29059806"/>
                                                      <a:ext cx="1961690" cy="46166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pPr algn="ctr"/>
                                                      <a:r>
                                                        <a:rPr lang="en-US" sz="2400" b="1" dirty="0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a:t>TBD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00" name="Rectangle 199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75E2B397-3888-6531-0A8A-1DBB38495099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4927550">
                                                      <a:off x="37453487" y="25196535"/>
                                                      <a:ext cx="1963394" cy="1546836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accent2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01" name="TextBox 200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05028DD3-445C-B8DD-807A-4C5D0D07F4CA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 rot="4945574">
                                                      <a:off x="37458065" y="25746129"/>
                                                      <a:ext cx="1961690" cy="46166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pPr algn="ctr"/>
                                                      <a:r>
                                                        <a:rPr lang="en-US" sz="2400" b="1" dirty="0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a:t>TBD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02" name="Rectangle 201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062AB95F-CA03-0315-8A62-65DB9E978E0F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3710449">
                                                      <a:off x="35765186" y="22617934"/>
                                                      <a:ext cx="1963394" cy="1546836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accent2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03" name="TextBox 20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E379C3B7-192E-EF96-88E0-D9A3512FDB33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 rot="3728473">
                                                      <a:off x="35770580" y="23166712"/>
                                                      <a:ext cx="1961690" cy="46166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pPr algn="ctr"/>
                                                      <a:r>
                                                        <a:rPr lang="en-US" sz="2400" b="1" dirty="0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a:t>TBD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04" name="Rectangle 203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5C978E74-2C28-0552-6616-799743EAC647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1825249">
                                                      <a:off x="33790992" y="20446100"/>
                                                      <a:ext cx="1963394" cy="1546836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accent2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05" name="TextBox 20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28535DF2-040D-77AE-CDBC-7751744DDCCA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 rot="1843273">
                                                      <a:off x="33786861" y="21013112"/>
                                                      <a:ext cx="1961690" cy="46166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pPr algn="ctr"/>
                                                      <a:r>
                                                        <a:rPr lang="en-US" sz="2400" b="1" dirty="0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a:t>TBD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07" name="Rectangle 206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3601522A-F413-CDE4-90A2-BC5567310F06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213419">
                                                    <a:off x="27960767" y="13776961"/>
                                                    <a:ext cx="1963394" cy="154683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chemeClr val="accent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n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208" name="TextBox 207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0743ACAA-B1EE-E2E4-D879-BCBAFFC0533B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 rot="231443">
                                                    <a:off x="27965345" y="14325386"/>
                                                    <a:ext cx="1961690" cy="46166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2400" b="1" dirty="0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a:t>TBD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209" name="Rectangle 208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AD281C09-6551-3E39-6421-8EF2B0A261B5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19462768">
                                                    <a:off x="25266504" y="14699602"/>
                                                    <a:ext cx="1963394" cy="154683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chemeClr val="accent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n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210" name="TextBox 209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8622275A-CEBF-FD33-96D5-7F9D9DC6F411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 rot="19480792">
                                                    <a:off x="25279791" y="15257905"/>
                                                    <a:ext cx="1961690" cy="46166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2400" b="1" dirty="0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a:t>TBD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211" name="Rectangle 210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45B6D3F0-442B-D223-3CCD-A109C1FF9217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20789619">
                                                    <a:off x="17202132" y="12565939"/>
                                                    <a:ext cx="1963394" cy="154683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chemeClr val="accent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n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212" name="TextBox 211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F32F8A72-C788-82C8-D2BD-46625A8098F2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 rot="20807643">
                                                    <a:off x="17206710" y="13089406"/>
                                                    <a:ext cx="1961690" cy="46166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2400" b="1" dirty="0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a:t>TBD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213" name="Rectangle 21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6E7A380-0DE3-5D70-DC90-9BDBE6321A65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3164444">
                                                    <a:off x="20380532" y="13245878"/>
                                                    <a:ext cx="1963394" cy="154683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chemeClr val="accent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n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214" name="TextBox 213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3FCFCBA3-3068-7391-BF43-6C7B4D383A94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 rot="3182468">
                                                    <a:off x="20376401" y="13795472"/>
                                                    <a:ext cx="1961690" cy="46166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2400" b="1" dirty="0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a:t>TBD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  <p:pic>
                                              <p:nvPicPr>
                                                <p:cNvPr id="218" name="Picture 217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74857347-0187-4D4D-FD49-72C72818EE21}"/>
                                                    </a:ext>
                                                  </a:extLst>
                                                </p:cNvPr>
                                                <p:cNvPicPr>
                                                  <a:picLocks noChangeAspect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3"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>
                                                <a:xfrm>
                                                  <a:off x="11409275" y="23271646"/>
                                                  <a:ext cx="1530123" cy="461666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</p:pic>
                                            <p:pic>
                                              <p:nvPicPr>
                                                <p:cNvPr id="216" name="Picture 215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A516528B-D872-3A55-C379-D26081605E76}"/>
                                                    </a:ext>
                                                  </a:extLst>
                                                </p:cNvPr>
                                                <p:cNvPicPr>
                                                  <a:picLocks noChangeAspect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3"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>
                                                <a:xfrm>
                                                  <a:off x="9539650" y="21861472"/>
                                                  <a:ext cx="1482790" cy="53177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</p:pic>
                                            <p:sp>
                                              <p:nvSpPr>
                                                <p:cNvPr id="217" name="TextBox 21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01BFFE7E-79B3-D857-6226-B36E822E9A17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9329064" y="21788676"/>
                                                  <a:ext cx="1859267" cy="132343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US" sz="3200" dirty="0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rPr>
                                                    <a:t>LOT 1</a:t>
                                                  </a:r>
                                                </a:p>
                                                <a:p>
                                                  <a:r>
                                                    <a:rPr lang="en-US" sz="2400" dirty="0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rPr>
                                                    <a:t>20,521 SF.</a:t>
                                                  </a:r>
                                                </a:p>
                                                <a:p>
                                                  <a:r>
                                                    <a:rPr lang="en-US" sz="2400" dirty="0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rPr>
                                                    <a:t>0.471 AC.</a:t>
                                                  </a:r>
                                                </a:p>
                                              </p:txBody>
                                            </p:sp>
                                            <p:pic>
                                              <p:nvPicPr>
                                                <p:cNvPr id="219" name="Picture 218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42A7BAB7-A50B-87D4-4E22-3427FA2340B3}"/>
                                                    </a:ext>
                                                  </a:extLst>
                                                </p:cNvPr>
                                                <p:cNvPicPr>
                                                  <a:picLocks noChangeAspect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3"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>
                                                <a:xfrm>
                                                  <a:off x="13406187" y="24694399"/>
                                                  <a:ext cx="1530123" cy="461666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</p:pic>
                                            <p:pic>
                                              <p:nvPicPr>
                                                <p:cNvPr id="220" name="Picture 21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5866CB33-14F9-BCB4-DC15-DB65D64BB534}"/>
                                                    </a:ext>
                                                  </a:extLst>
                                                </p:cNvPr>
                                                <p:cNvPicPr>
                                                  <a:picLocks noChangeAspect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3"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>
                                                <a:xfrm>
                                                  <a:off x="15399752" y="25866092"/>
                                                  <a:ext cx="1516620" cy="46023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</p:pic>
                                            <p:pic>
                                              <p:nvPicPr>
                                                <p:cNvPr id="221" name="Picture 22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3A5BFB30-51FD-99DA-4A01-3DA5E2C5B8FF}"/>
                                                    </a:ext>
                                                  </a:extLst>
                                                </p:cNvPr>
                                                <p:cNvPicPr>
                                                  <a:picLocks noChangeAspect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3"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>
                                                <a:xfrm>
                                                  <a:off x="17772644" y="27014653"/>
                                                  <a:ext cx="1530123" cy="461666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</p:pic>
                                            <p:pic>
                                              <p:nvPicPr>
                                                <p:cNvPr id="222" name="Picture 22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A8565E4B-7845-E849-D143-D5BAD1405A67}"/>
                                                    </a:ext>
                                                  </a:extLst>
                                                </p:cNvPr>
                                                <p:cNvPicPr>
                                                  <a:picLocks noChangeAspect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3"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>
                                                <a:xfrm>
                                                  <a:off x="20437989" y="27887196"/>
                                                  <a:ext cx="1530123" cy="461666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</p:pic>
                                            <p:pic>
                                              <p:nvPicPr>
                                                <p:cNvPr id="223" name="Picture 22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C925F466-4E3D-2A10-CD42-77CD24914D94}"/>
                                                    </a:ext>
                                                  </a:extLst>
                                                </p:cNvPr>
                                                <p:cNvPicPr>
                                                  <a:picLocks noChangeAspect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3"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>
                                                <a:xfrm>
                                                  <a:off x="22690265" y="28503245"/>
                                                  <a:ext cx="1473619" cy="461666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</p:pic>
                                          </p:grpSp>
                                          <p:pic>
                                            <p:nvPicPr>
                                              <p:cNvPr id="225" name="Picture 224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8E6E1BD3-9B8E-20EC-EF68-70360B968731}"/>
                                                  </a:ext>
                                                </a:extLst>
                                              </p:cNvPr>
                                              <p:cNvPicPr>
                                                <a:picLocks noChangeAspect="1"/>
                                              </p:cNvPicPr>
                                              <p:nvPr/>
                                            </p:nvPicPr>
                                            <p:blipFill>
                                              <a:blip r:embed="rId3"/>
                                              <a:stretch>
                                                <a:fillRect/>
                                              </a:stretch>
                                            </p:blipFill>
                                            <p:spPr>
                                              <a:xfrm>
                                                <a:off x="25596221" y="28803302"/>
                                                <a:ext cx="1530123" cy="46166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</p:spPr>
                                          </p:pic>
                                          <p:pic>
                                            <p:nvPicPr>
                                              <p:cNvPr id="226" name="Picture 225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04EB8D1-B364-8020-2247-04F885B959FB}"/>
                                                  </a:ext>
                                                </a:extLst>
                                              </p:cNvPr>
                                              <p:cNvPicPr>
                                                <a:picLocks noChangeAspect="1"/>
                                              </p:cNvPicPr>
                                              <p:nvPr/>
                                            </p:nvPicPr>
                                            <p:blipFill>
                                              <a:blip r:embed="rId3"/>
                                              <a:stretch>
                                                <a:fillRect/>
                                              </a:stretch>
                                            </p:blipFill>
                                            <p:spPr>
                                              <a:xfrm>
                                                <a:off x="28141447" y="28920133"/>
                                                <a:ext cx="1530123" cy="46166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</p:spPr>
                                          </p:pic>
                                          <p:sp>
                                            <p:nvSpPr>
                                              <p:cNvPr id="228" name="TextBox 22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34FB5F24-9A65-73D8-4591-4D9E58BDF3DC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1275838" y="22986100"/>
                                                <a:ext cx="1859267" cy="132343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sz="32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LOT 2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22,035 SF.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0.506 AC.</a:t>
                                                </a: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29" name="TextBox 22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42908848-062E-D2BA-DD26-17315977F7DD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3031607" y="24297583"/>
                                                <a:ext cx="2142218" cy="132343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sz="32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LOT 3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14,379.98 SF.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0.330 AC.</a:t>
                                                </a: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30" name="TextBox 22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297194DD-D506-4ED1-7854-8AD4509D6528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5097323" y="25527584"/>
                                                <a:ext cx="2142218" cy="132343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sz="32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LOT 4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21,023.31 SF.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0.483 AC.</a:t>
                                                </a: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31" name="TextBox 23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2A41C67A-2928-D703-8E60-A15E1101ABE8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7501135" y="26878688"/>
                                                <a:ext cx="2080836" cy="132343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sz="32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LOT 5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23,122 SF.</a:t>
                                                </a:r>
                                              </a:p>
                                              <a:p>
                                                <a:r>
                                                  <a:rPr lang="en-US" sz="2400" dirty="0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0.531 AC.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33" name="TextBox 23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2F40D558-CB11-62A5-B35E-FBB9C5387754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20103793" y="27985219"/>
                                              <a:ext cx="2080836" cy="132343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sz="32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LOT 6</a:t>
                                              </a:r>
                                            </a:p>
                                            <a:p>
                                              <a:r>
                                                <a:rPr lang="en-US" sz="24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17,448 SF.</a:t>
                                              </a:r>
                                            </a:p>
                                            <a:p>
                                              <a:r>
                                                <a:rPr lang="en-US" sz="24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0.401 AC.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34" name="TextBox 233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ABCFD03-A5E7-2EDD-E0FD-F174FA0F3F33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22692711" y="28289280"/>
                                              <a:ext cx="2080836" cy="132343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sz="32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LOT 7</a:t>
                                              </a:r>
                                            </a:p>
                                            <a:p>
                                              <a:r>
                                                <a:rPr lang="en-US" sz="24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15,309 SF.</a:t>
                                              </a:r>
                                            </a:p>
                                            <a:p>
                                              <a:r>
                                                <a:rPr lang="en-US" sz="24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0.351 AC.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36" name="TextBox 23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83CB07B-BAF7-AD52-0D2F-1BBBB9A7C582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28088678" y="28372361"/>
                                              <a:ext cx="2080836" cy="132343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sz="32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LOT 9</a:t>
                                              </a:r>
                                            </a:p>
                                            <a:p>
                                              <a:r>
                                                <a:rPr lang="en-US" sz="24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19,480 SF.</a:t>
                                              </a:r>
                                            </a:p>
                                            <a:p>
                                              <a:r>
                                                <a:rPr lang="en-US" sz="2400" dirty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rPr>
                                                <a:t>0.447 AC.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pic>
                                        <p:nvPicPr>
                                          <p:cNvPr id="238" name="Picture 23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ED182E0-A52F-D7CE-A9D2-57B1BFF9C06D}"/>
                                              </a:ext>
                                            </a:extLst>
                                          </p:cNvPr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3"/>
                                          <a:stretch>
                                            <a:fillRect/>
                                          </a:stretch>
                                        </p:blipFill>
                                        <p:spPr>
                                          <a:xfrm>
                                            <a:off x="30460301" y="25774594"/>
                                            <a:ext cx="1604872" cy="471724"/>
                                          </a:xfrm>
                                          <a:prstGeom prst="rect">
                                            <a:avLst/>
                                          </a:prstGeom>
                                        </p:spPr>
                                      </p:pic>
                                      <p:pic>
                                        <p:nvPicPr>
                                          <p:cNvPr id="239" name="Picture 23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0D73680-7C8D-6904-4506-FAC0FC6B63BB}"/>
                                              </a:ext>
                                            </a:extLst>
                                          </p:cNvPr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3"/>
                                          <a:stretch>
                                            <a:fillRect/>
                                          </a:stretch>
                                        </p:blipFill>
                                        <p:spPr>
                                          <a:xfrm>
                                            <a:off x="35233337" y="30632400"/>
                                            <a:ext cx="1956275" cy="484214"/>
                                          </a:xfrm>
                                          <a:prstGeom prst="rect">
                                            <a:avLst/>
                                          </a:prstGeom>
                                        </p:spPr>
                                      </p:pic>
                                      <p:pic>
                                        <p:nvPicPr>
                                          <p:cNvPr id="240" name="Picture 23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CF7D660-C948-0501-B820-5B5F9475AB30}"/>
                                              </a:ext>
                                            </a:extLst>
                                          </p:cNvPr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3"/>
                                          <a:stretch>
                                            <a:fillRect/>
                                          </a:stretch>
                                        </p:blipFill>
                                        <p:spPr>
                                          <a:xfrm>
                                            <a:off x="30924004" y="29445516"/>
                                            <a:ext cx="1956275" cy="484214"/>
                                          </a:xfrm>
                                          <a:prstGeom prst="rect">
                                            <a:avLst/>
                                          </a:prstGeom>
                                        </p:spPr>
                                      </p:pic>
                                      <p:pic>
                                        <p:nvPicPr>
                                          <p:cNvPr id="241" name="Picture 24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D846AD25-DEA3-7923-E785-32CEBE8C03CD}"/>
                                              </a:ext>
                                            </a:extLst>
                                          </p:cNvPr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3"/>
                                          <a:stretch>
                                            <a:fillRect/>
                                          </a:stretch>
                                        </p:blipFill>
                                        <p:spPr>
                                          <a:xfrm>
                                            <a:off x="39019278" y="27126702"/>
                                            <a:ext cx="2032473" cy="484214"/>
                                          </a:xfrm>
                                          <a:prstGeom prst="rect">
                                            <a:avLst/>
                                          </a:prstGeom>
                                        </p:spPr>
                                      </p:pic>
                                      <p:pic>
                                        <p:nvPicPr>
                                          <p:cNvPr id="242" name="Picture 241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B90D984-87D3-4A85-923A-6E3E6D1D448B}"/>
                                              </a:ext>
                                            </a:extLst>
                                          </p:cNvPr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3"/>
                                          <a:stretch>
                                            <a:fillRect/>
                                          </a:stretch>
                                        </p:blipFill>
                                        <p:spPr>
                                          <a:xfrm>
                                            <a:off x="37939247" y="23402899"/>
                                            <a:ext cx="1453621" cy="484214"/>
                                          </a:xfrm>
                                          <a:prstGeom prst="rect">
                                            <a:avLst/>
                                          </a:prstGeom>
                                        </p:spPr>
                                      </p:pic>
                                      <p:pic>
                                        <p:nvPicPr>
                                          <p:cNvPr id="243" name="Picture 24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9E6136B-03BE-6E3B-2403-EBEC6BD4BBCA}"/>
                                              </a:ext>
                                            </a:extLst>
                                          </p:cNvPr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3"/>
                                          <a:stretch>
                                            <a:fillRect/>
                                          </a:stretch>
                                        </p:blipFill>
                                        <p:spPr>
                                          <a:xfrm>
                                            <a:off x="34821966" y="19326204"/>
                                            <a:ext cx="1453621" cy="484214"/>
                                          </a:xfrm>
                                          <a:prstGeom prst="rect">
                                            <a:avLst/>
                                          </a:prstGeom>
                                        </p:spPr>
                                      </p:pic>
                                    </p:grpSp>
                                    <p:sp>
                                      <p:nvSpPr>
                                        <p:cNvPr id="245" name="TextBox 2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127FC167-6EDA-A61E-AF5C-9B5D7DAF2A6F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31000578" y="29330036"/>
                                          <a:ext cx="2080836" cy="132343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sz="3200" dirty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rPr>
                                            <a:t>LOT 11</a:t>
                                          </a:r>
                                        </a:p>
                                        <a:p>
                                          <a:r>
                                            <a:rPr lang="en-US" sz="2400" dirty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rPr>
                                            <a:t>25,441 SF.</a:t>
                                          </a:r>
                                        </a:p>
                                        <a:p>
                                          <a:r>
                                            <a:rPr lang="en-US" sz="2400" dirty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rPr>
                                            <a:t>0.584 AC.</a:t>
                                          </a: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46" name="TextBox 245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393B12F9-F352-5019-F1C5-3E2AA459C1B3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 rot="14187546">
                                          <a:off x="30000502" y="25058474"/>
                                          <a:ext cx="2080836" cy="132343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sz="3200" dirty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rPr>
                                            <a:t>LOT 10</a:t>
                                          </a:r>
                                        </a:p>
                                        <a:p>
                                          <a:r>
                                            <a:rPr lang="en-US" sz="2400" dirty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rPr>
                                            <a:t>13,693 SF.</a:t>
                                          </a:r>
                                        </a:p>
                                        <a:p>
                                          <a:r>
                                            <a:rPr lang="en-US" sz="2400" dirty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rPr>
                                            <a:t>0.314 AC.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48" name="TextBox 247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25CB446C-199A-C780-978C-8EFF25000C0A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5509853" y="30385577"/>
                                        <a:ext cx="2080836" cy="132343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sz="32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LOT 12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28,423 SF.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0.653 AC.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249" name="TextBox 24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FC76065-66CC-FF7F-A3CE-365F4E5D1B76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9648639" y="27162501"/>
                                        <a:ext cx="2080836" cy="132343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sz="32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LOT 13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23,984 SF.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0.551 AC.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250" name="TextBox 24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6F69886-5A0F-07BF-A769-C80FDCA7E13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 rot="3675759">
                                        <a:off x="37309252" y="22320689"/>
                                        <a:ext cx="2080836" cy="132343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sz="32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LOT 14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15,090 SF.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0.346 AC.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251" name="TextBox 25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38508672-4352-46E9-80BF-1BA33AD285F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 rot="1836907">
                                        <a:off x="34634301" y="18961797"/>
                                        <a:ext cx="2080836" cy="132343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sz="32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LOT 15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15,669 SF.</a:t>
                                        </a:r>
                                      </a:p>
                                      <a:p>
                                        <a:r>
                                          <a:rPr lang="en-US" sz="2400" dirty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0.360 AC.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53" name="TextBox 252">
                                      <a:extLst>
                                        <a:ext uri="{FF2B5EF4-FFF2-40B4-BE49-F238E27FC236}">
                                          <a16:creationId xmlns:a16="http://schemas.microsoft.com/office/drawing/2014/main" id="{17533D24-1FF6-9473-DBF8-069D2B741D26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 rot="17973864">
                                      <a:off x="32506401" y="12622494"/>
                                      <a:ext cx="2080836" cy="132343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3200" dirty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a:t>LOT 1</a:t>
                                      </a:r>
                                    </a:p>
                                    <a:p>
                                      <a:r>
                                        <a:rPr lang="en-US" sz="2400" dirty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a:t>13,984 SF.</a:t>
                                      </a:r>
                                    </a:p>
                                    <a:p>
                                      <a:r>
                                        <a:rPr lang="en-US" sz="2400" dirty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a:t>0.321 AC.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260" name="Flowchart: Connector 259">
                                      <a:extLst>
                                        <a:ext uri="{FF2B5EF4-FFF2-40B4-BE49-F238E27FC236}">
                                          <a16:creationId xmlns:a16="http://schemas.microsoft.com/office/drawing/2014/main" id="{447E264E-4A47-75BD-2252-25A62B2AEE5C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4082178">
                                      <a:off x="32067894" y="16939910"/>
                                      <a:ext cx="781050" cy="809208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261" name="TextBox 260">
                                      <a:extLst>
                                        <a:ext uri="{FF2B5EF4-FFF2-40B4-BE49-F238E27FC236}">
                                          <a16:creationId xmlns:a16="http://schemas.microsoft.com/office/drawing/2014/main" id="{C0B1CBF2-4237-EA97-7EE8-7D5F1212D7B4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2070750" y="17035831"/>
                                      <a:ext cx="871557" cy="5847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3200" b="1" dirty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a:t>202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262" name="TextBox 261">
                                      <a:extLst>
                                        <a:ext uri="{FF2B5EF4-FFF2-40B4-BE49-F238E27FC236}">
                                          <a16:creationId xmlns:a16="http://schemas.microsoft.com/office/drawing/2014/main" id="{5A3ED625-80C5-F02D-3720-4A34A0ECD699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 rot="4424403">
                                      <a:off x="30102151" y="19157344"/>
                                      <a:ext cx="2080836" cy="132343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3200" dirty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a:t>LOT 2</a:t>
                                      </a:r>
                                    </a:p>
                                    <a:p>
                                      <a:r>
                                        <a:rPr lang="en-US" sz="2400" dirty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a:t>14,484 SF.</a:t>
                                      </a:r>
                                    </a:p>
                                    <a:p>
                                      <a:r>
                                        <a:rPr lang="en-US" sz="2400" dirty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a:t>0.333 AC.</a:t>
                                      </a:r>
                                    </a:p>
                                  </p:txBody>
                                </p:sp>
                              </p:grpSp>
                              <p:pic>
                                <p:nvPicPr>
                                  <p:cNvPr id="264" name="Picture 263">
                                    <a:extLst>
                                      <a:ext uri="{FF2B5EF4-FFF2-40B4-BE49-F238E27FC236}">
                                        <a16:creationId xmlns:a16="http://schemas.microsoft.com/office/drawing/2014/main" id="{25679F23-41FE-08A3-8946-8E3E5600D402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7368125" y="12746094"/>
                                    <a:ext cx="1814703" cy="58763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sp>
                                <p:nvSpPr>
                                  <p:cNvPr id="265" name="TextBox 264">
                                    <a:extLst>
                                      <a:ext uri="{FF2B5EF4-FFF2-40B4-BE49-F238E27FC236}">
                                        <a16:creationId xmlns:a16="http://schemas.microsoft.com/office/drawing/2014/main" id="{7869957E-4C00-74D9-40FF-F7034FB1F223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27290462" y="12174535"/>
                                    <a:ext cx="2080836" cy="132343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sz="3200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LOT 3</a:t>
                                    </a:r>
                                  </a:p>
                                  <a:p>
                                    <a:r>
                                      <a:rPr lang="en-US" sz="2400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16,408 SF.</a:t>
                                    </a:r>
                                  </a:p>
                                  <a:p>
                                    <a:r>
                                      <a:rPr lang="en-US" sz="2400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0.377 AC.</a:t>
                                    </a:r>
                                  </a:p>
                                </p:txBody>
                              </p:sp>
                              <p:pic>
                                <p:nvPicPr>
                                  <p:cNvPr id="266" name="Picture 265">
                                    <a:extLst>
                                      <a:ext uri="{FF2B5EF4-FFF2-40B4-BE49-F238E27FC236}">
                                        <a16:creationId xmlns:a16="http://schemas.microsoft.com/office/drawing/2014/main" id="{77B97FE0-85CF-F1A5-D186-F690250DC598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5215437" y="13487382"/>
                                    <a:ext cx="1814703" cy="58763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sp>
                                <p:nvSpPr>
                                  <p:cNvPr id="267" name="TextBox 266">
                                    <a:extLst>
                                      <a:ext uri="{FF2B5EF4-FFF2-40B4-BE49-F238E27FC236}">
                                        <a16:creationId xmlns:a16="http://schemas.microsoft.com/office/drawing/2014/main" id="{13FEEA2C-CA2E-6375-6D7D-90E15B136A04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9565926">
                                    <a:off x="25128663" y="12884481"/>
                                    <a:ext cx="2080836" cy="132343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sz="3200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LOT 4</a:t>
                                    </a:r>
                                  </a:p>
                                  <a:p>
                                    <a:r>
                                      <a:rPr lang="en-US" sz="2400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31,410 SF.</a:t>
                                    </a:r>
                                  </a:p>
                                  <a:p>
                                    <a:r>
                                      <a:rPr lang="en-US" sz="2400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0.721 AC.</a:t>
                                    </a:r>
                                  </a:p>
                                </p:txBody>
                              </p:sp>
                              <p:pic>
                                <p:nvPicPr>
                                  <p:cNvPr id="268" name="Picture 267">
                                    <a:extLst>
                                      <a:ext uri="{FF2B5EF4-FFF2-40B4-BE49-F238E27FC236}">
                                        <a16:creationId xmlns:a16="http://schemas.microsoft.com/office/drawing/2014/main" id="{6A046AAC-BCD3-29B3-F512-FFBCCCB2EBF5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3033460" y="18360189"/>
                                    <a:ext cx="1814703" cy="596716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sp>
                              <p:nvSpPr>
                                <p:cNvPr id="271" name="TextBox 270">
                                  <a:extLst>
                                    <a:ext uri="{FF2B5EF4-FFF2-40B4-BE49-F238E27FC236}">
                                      <a16:creationId xmlns:a16="http://schemas.microsoft.com/office/drawing/2014/main" id="{5A6BF83C-8750-89AB-32E5-5A3F23E3C504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22804318" y="17780521"/>
                                  <a:ext cx="1859267" cy="132343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3200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LOT 5</a:t>
                                  </a:r>
                                </a:p>
                                <a:p>
                                  <a:r>
                                    <a:rPr lang="en-US" sz="2400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22,802 SF.</a:t>
                                  </a:r>
                                </a:p>
                                <a:p>
                                  <a:r>
                                    <a:rPr lang="en-US" sz="2400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0.523 AC.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72" name="TextBox 271">
                                  <a:extLst>
                                    <a:ext uri="{FF2B5EF4-FFF2-40B4-BE49-F238E27FC236}">
                                      <a16:creationId xmlns:a16="http://schemas.microsoft.com/office/drawing/2014/main" id="{F3590A2B-722D-6521-05BD-5F43E80E17E5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 rot="14650952">
                                  <a:off x="25686335" y="22149106"/>
                                  <a:ext cx="1859267" cy="132343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3200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LOT 6</a:t>
                                  </a:r>
                                </a:p>
                                <a:p>
                                  <a:r>
                                    <a:rPr lang="en-US" sz="2400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13,210 SF.</a:t>
                                  </a:r>
                                </a:p>
                                <a:p>
                                  <a:r>
                                    <a:rPr lang="en-US" sz="2400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0.303 AC.</a:t>
                                  </a:r>
                                </a:p>
                              </p:txBody>
                            </p:sp>
                          </p:grpSp>
                          <p:pic>
                            <p:nvPicPr>
                              <p:cNvPr id="274" name="Picture 273">
                                <a:extLst>
                                  <a:ext uri="{FF2B5EF4-FFF2-40B4-BE49-F238E27FC236}">
                                    <a16:creationId xmlns:a16="http://schemas.microsoft.com/office/drawing/2014/main" id="{DF4AD5A6-B50A-8A5F-8680-73FF494AE3B0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6370587" y="10628138"/>
                                <a:ext cx="1814703" cy="63004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75" name="Picture 274">
                                <a:extLst>
                                  <a:ext uri="{FF2B5EF4-FFF2-40B4-BE49-F238E27FC236}">
                                    <a16:creationId xmlns:a16="http://schemas.microsoft.com/office/drawing/2014/main" id="{465B1AC2-5931-AE72-4119-F59A6A54BAF4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057096" y="15097972"/>
                                <a:ext cx="1814703" cy="67325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76" name="Picture 275">
                                <a:extLst>
                                  <a:ext uri="{FF2B5EF4-FFF2-40B4-BE49-F238E27FC236}">
                                    <a16:creationId xmlns:a16="http://schemas.microsoft.com/office/drawing/2014/main" id="{D19E2713-ED50-859E-B67F-64BDF18C814C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1157430" y="15422087"/>
                                <a:ext cx="1814703" cy="63777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sp>
                          <p:nvSpPr>
                            <p:cNvPr id="278" name="TextBox 277">
                              <a:extLst>
                                <a:ext uri="{FF2B5EF4-FFF2-40B4-BE49-F238E27FC236}">
                                  <a16:creationId xmlns:a16="http://schemas.microsoft.com/office/drawing/2014/main" id="{44D93513-19CC-1F9F-AD87-BFD0E66A27F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18384236">
                              <a:off x="13600274" y="14888884"/>
                              <a:ext cx="2080836" cy="132343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2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LOT 10</a:t>
                              </a:r>
                            </a:p>
                            <a:p>
                              <a:r>
                                <a:rPr lang="en-US" sz="24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30,774 SF.</a:t>
                              </a:r>
                            </a:p>
                            <a:p>
                              <a:r>
                                <a:rPr lang="en-US" sz="24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0.706 AC.</a:t>
                              </a:r>
                            </a:p>
                          </p:txBody>
                        </p:sp>
                        <p:sp>
                          <p:nvSpPr>
                            <p:cNvPr id="279" name="TextBox 278">
                              <a:extLst>
                                <a:ext uri="{FF2B5EF4-FFF2-40B4-BE49-F238E27FC236}">
                                  <a16:creationId xmlns:a16="http://schemas.microsoft.com/office/drawing/2014/main" id="{755CF243-1DE8-DEB6-A7B9-926C2666049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20854968">
                              <a:off x="16105349" y="10536357"/>
                              <a:ext cx="2080836" cy="132343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2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LOT 9</a:t>
                              </a:r>
                            </a:p>
                            <a:p>
                              <a:r>
                                <a:rPr lang="en-US" sz="24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48,560 SF.</a:t>
                              </a:r>
                            </a:p>
                            <a:p>
                              <a:r>
                                <a:rPr lang="en-US" sz="24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1.115 AC.</a:t>
                              </a:r>
                            </a:p>
                          </p:txBody>
                        </p:sp>
                        <p:sp>
                          <p:nvSpPr>
                            <p:cNvPr id="280" name="TextBox 279">
                              <a:extLst>
                                <a:ext uri="{FF2B5EF4-FFF2-40B4-BE49-F238E27FC236}">
                                  <a16:creationId xmlns:a16="http://schemas.microsoft.com/office/drawing/2014/main" id="{E438AFD4-D6FB-88C7-F06A-625843D07BF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3120823">
                              <a:off x="22506415" y="12834334"/>
                              <a:ext cx="2080836" cy="132343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2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LOT 8</a:t>
                              </a:r>
                            </a:p>
                            <a:p>
                              <a:r>
                                <a:rPr lang="en-US" sz="24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35,542 SF.</a:t>
                              </a:r>
                            </a:p>
                            <a:p>
                              <a:r>
                                <a:rPr lang="en-US" sz="24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0.816 AC.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82" name="Flowchart: Connector 281">
                            <a:extLst>
                              <a:ext uri="{FF2B5EF4-FFF2-40B4-BE49-F238E27FC236}">
                                <a16:creationId xmlns:a16="http://schemas.microsoft.com/office/drawing/2014/main" id="{D3A203BB-071E-BFF5-3036-DB7328D930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423013">
                            <a:off x="11758337" y="21197524"/>
                            <a:ext cx="781050" cy="809208"/>
                          </a:xfrm>
                          <a:prstGeom prst="flowChartConnector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83" name="TextBox 282">
                            <a:extLst>
                              <a:ext uri="{FF2B5EF4-FFF2-40B4-BE49-F238E27FC236}">
                                <a16:creationId xmlns:a16="http://schemas.microsoft.com/office/drawing/2014/main" id="{C6F79A92-AA7C-C1A0-D82C-349E5F07FA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801497" y="21228021"/>
                            <a:ext cx="781050" cy="70788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40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65</a:t>
                            </a:r>
                          </a:p>
                        </p:txBody>
                      </p:sp>
                      <p:sp>
                        <p:nvSpPr>
                          <p:cNvPr id="284" name="Flowchart: Connector 283">
                            <a:extLst>
                              <a:ext uri="{FF2B5EF4-FFF2-40B4-BE49-F238E27FC236}">
                                <a16:creationId xmlns:a16="http://schemas.microsoft.com/office/drawing/2014/main" id="{1670B8D3-A6A1-7279-3EC8-B388C2D5A5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710677">
                            <a:off x="24784731" y="16005018"/>
                            <a:ext cx="781050" cy="809208"/>
                          </a:xfrm>
                          <a:prstGeom prst="flowChartConnector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85" name="TextBox 284">
                            <a:extLst>
                              <a:ext uri="{FF2B5EF4-FFF2-40B4-BE49-F238E27FC236}">
                                <a16:creationId xmlns:a16="http://schemas.microsoft.com/office/drawing/2014/main" id="{1EEBFA4B-BD51-3703-1AFF-7EBB78A1063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4775693" y="16106257"/>
                            <a:ext cx="811838" cy="5847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32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203</a:t>
                            </a:r>
                          </a:p>
                        </p:txBody>
                      </p:sp>
                    </p:grpSp>
                    <p:sp>
                      <p:nvSpPr>
                        <p:cNvPr id="287" name="Flowchart: Connector 286">
                          <a:extLst>
                            <a:ext uri="{FF2B5EF4-FFF2-40B4-BE49-F238E27FC236}">
                              <a16:creationId xmlns:a16="http://schemas.microsoft.com/office/drawing/2014/main" id="{04C2D02B-A108-D15E-1CFE-1DC36F516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30348">
                          <a:off x="29975856" y="14671518"/>
                          <a:ext cx="781050" cy="80920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TextBox 287">
                          <a:extLst>
                            <a:ext uri="{FF2B5EF4-FFF2-40B4-BE49-F238E27FC236}">
                              <a16:creationId xmlns:a16="http://schemas.microsoft.com/office/drawing/2014/main" id="{EB1C90C6-74C2-6D09-89AE-DC599DF9CB8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221218">
                          <a:off x="29966818" y="14772757"/>
                          <a:ext cx="811838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</a:t>
                          </a:r>
                        </a:p>
                      </p:txBody>
                    </p:sp>
                    <p:sp>
                      <p:nvSpPr>
                        <p:cNvPr id="289" name="Flowchart: Connector 288">
                          <a:extLst>
                            <a:ext uri="{FF2B5EF4-FFF2-40B4-BE49-F238E27FC236}">
                              <a16:creationId xmlns:a16="http://schemas.microsoft.com/office/drawing/2014/main" id="{173D97DE-87B3-CF21-F8C0-29789F146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5010619">
                          <a:off x="25613406" y="17262318"/>
                          <a:ext cx="781050" cy="80920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" name="TextBox 289">
                          <a:extLst>
                            <a:ext uri="{FF2B5EF4-FFF2-40B4-BE49-F238E27FC236}">
                              <a16:creationId xmlns:a16="http://schemas.microsoft.com/office/drawing/2014/main" id="{E62210AD-1914-B659-F4E8-A5B86F98B5C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604368" y="17363557"/>
                          <a:ext cx="811838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</a:t>
                          </a:r>
                        </a:p>
                      </p:txBody>
                    </p:sp>
                  </p:grpSp>
                  <p:sp>
                    <p:nvSpPr>
                      <p:cNvPr id="292" name="Flowchart: Connector 291">
                        <a:extLst>
                          <a:ext uri="{FF2B5EF4-FFF2-40B4-BE49-F238E27FC236}">
                            <a16:creationId xmlns:a16="http://schemas.microsoft.com/office/drawing/2014/main" id="{C1A5461C-8B43-7206-A247-9FFBF355D54A}"/>
                          </a:ext>
                        </a:extLst>
                      </p:cNvPr>
                      <p:cNvSpPr/>
                      <p:nvPr/>
                    </p:nvSpPr>
                    <p:spPr>
                      <a:xfrm rot="18627986">
                        <a:off x="16927765" y="15565305"/>
                        <a:ext cx="781050" cy="80920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3" name="TextBox 292">
                        <a:extLst>
                          <a:ext uri="{FF2B5EF4-FFF2-40B4-BE49-F238E27FC236}">
                            <a16:creationId xmlns:a16="http://schemas.microsoft.com/office/drawing/2014/main" id="{B414AB6C-B89E-CC91-14A7-691B9AC7AA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960121" y="15567227"/>
                        <a:ext cx="781050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62</a:t>
                        </a:r>
                      </a:p>
                    </p:txBody>
                  </p:sp>
                  <p:sp>
                    <p:nvSpPr>
                      <p:cNvPr id="741" name="Flowchart: Connector 740">
                        <a:extLst>
                          <a:ext uri="{FF2B5EF4-FFF2-40B4-BE49-F238E27FC236}">
                            <a16:creationId xmlns:a16="http://schemas.microsoft.com/office/drawing/2014/main" id="{4C0DA25F-1A0D-0BAC-F482-E4C90CB88AED}"/>
                          </a:ext>
                        </a:extLst>
                      </p:cNvPr>
                      <p:cNvSpPr/>
                      <p:nvPr/>
                    </p:nvSpPr>
                    <p:spPr>
                      <a:xfrm rot="20973136">
                        <a:off x="17597511" y="14117494"/>
                        <a:ext cx="781050" cy="80920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" name="TextBox 741">
                        <a:extLst>
                          <a:ext uri="{FF2B5EF4-FFF2-40B4-BE49-F238E27FC236}">
                            <a16:creationId xmlns:a16="http://schemas.microsoft.com/office/drawing/2014/main" id="{AABE3743-259D-7CB2-F76E-1197517B43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595252" y="14199790"/>
                        <a:ext cx="82339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301</a:t>
                        </a:r>
                      </a:p>
                    </p:txBody>
                  </p:sp>
                  <p:sp>
                    <p:nvSpPr>
                      <p:cNvPr id="743" name="Flowchart: Connector 742">
                        <a:extLst>
                          <a:ext uri="{FF2B5EF4-FFF2-40B4-BE49-F238E27FC236}">
                            <a16:creationId xmlns:a16="http://schemas.microsoft.com/office/drawing/2014/main" id="{15850C86-4D9D-07E3-6127-63742D0EBCA9}"/>
                          </a:ext>
                        </a:extLst>
                      </p:cNvPr>
                      <p:cNvSpPr/>
                      <p:nvPr/>
                    </p:nvSpPr>
                    <p:spPr>
                      <a:xfrm rot="3409184">
                        <a:off x="19518550" y="13692370"/>
                        <a:ext cx="781050" cy="80920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TextBox 743">
                        <a:extLst>
                          <a:ext uri="{FF2B5EF4-FFF2-40B4-BE49-F238E27FC236}">
                            <a16:creationId xmlns:a16="http://schemas.microsoft.com/office/drawing/2014/main" id="{0E99D3D5-34D9-E958-2740-3791B260844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540355" y="13798730"/>
                        <a:ext cx="82339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302</a:t>
                        </a:r>
                      </a:p>
                    </p:txBody>
                  </p:sp>
                </p:grpSp>
                <p:sp>
                  <p:nvSpPr>
                    <p:cNvPr id="748" name="Flowchart: Connector 747">
                      <a:extLst>
                        <a:ext uri="{FF2B5EF4-FFF2-40B4-BE49-F238E27FC236}">
                          <a16:creationId xmlns:a16="http://schemas.microsoft.com/office/drawing/2014/main" id="{46B12B7B-B41F-8859-5658-176952FC5D8A}"/>
                        </a:ext>
                      </a:extLst>
                    </p:cNvPr>
                    <p:cNvSpPr/>
                    <p:nvPr/>
                  </p:nvSpPr>
                  <p:spPr>
                    <a:xfrm rot="2088035">
                      <a:off x="32863442" y="20734502"/>
                      <a:ext cx="781050" cy="80920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49" name="TextBox 748">
                      <a:extLst>
                        <a:ext uri="{FF2B5EF4-FFF2-40B4-BE49-F238E27FC236}">
                          <a16:creationId xmlns:a16="http://schemas.microsoft.com/office/drawing/2014/main" id="{456D7CF3-CED0-1FAF-BCCD-B20DA34F98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0303" y="20826222"/>
                      <a:ext cx="8092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p:txBody>
                </p:sp>
                <p:sp>
                  <p:nvSpPr>
                    <p:cNvPr id="750" name="Flowchart: Connector 749">
                      <a:extLst>
                        <a:ext uri="{FF2B5EF4-FFF2-40B4-BE49-F238E27FC236}">
                          <a16:creationId xmlns:a16="http://schemas.microsoft.com/office/drawing/2014/main" id="{09868CAD-549C-BB7B-2CE5-916A28CA582D}"/>
                        </a:ext>
                      </a:extLst>
                    </p:cNvPr>
                    <p:cNvSpPr/>
                    <p:nvPr/>
                  </p:nvSpPr>
                  <p:spPr>
                    <a:xfrm rot="4083677">
                      <a:off x="35960018" y="24201221"/>
                      <a:ext cx="781050" cy="80920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1" name="TextBox 750">
                      <a:extLst>
                        <a:ext uri="{FF2B5EF4-FFF2-40B4-BE49-F238E27FC236}">
                          <a16:creationId xmlns:a16="http://schemas.microsoft.com/office/drawing/2014/main" id="{BEC47C25-C97D-621F-17F5-7599840430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964847" y="24292941"/>
                      <a:ext cx="8092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p:txBody>
                </p:sp>
              </p:grpSp>
              <p:sp>
                <p:nvSpPr>
                  <p:cNvPr id="753" name="Flowchart: Connector 752">
                    <a:extLst>
                      <a:ext uri="{FF2B5EF4-FFF2-40B4-BE49-F238E27FC236}">
                        <a16:creationId xmlns:a16="http://schemas.microsoft.com/office/drawing/2014/main" id="{A646FF8E-C63A-33CC-B6D3-4B9E22C95D7C}"/>
                      </a:ext>
                    </a:extLst>
                  </p:cNvPr>
                  <p:cNvSpPr/>
                  <p:nvPr/>
                </p:nvSpPr>
                <p:spPr>
                  <a:xfrm rot="5178524">
                    <a:off x="36792024" y="24944614"/>
                    <a:ext cx="781050" cy="80920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4" name="TextBox 753">
                    <a:extLst>
                      <a:ext uri="{FF2B5EF4-FFF2-40B4-BE49-F238E27FC236}">
                        <a16:creationId xmlns:a16="http://schemas.microsoft.com/office/drawing/2014/main" id="{8332750B-D411-0397-E262-7C0BF89AB84B}"/>
                      </a:ext>
                    </a:extLst>
                  </p:cNvPr>
                  <p:cNvSpPr txBox="1"/>
                  <p:nvPr/>
                </p:nvSpPr>
                <p:spPr>
                  <a:xfrm>
                    <a:off x="36796853" y="25036334"/>
                    <a:ext cx="80925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</a:t>
                    </a:r>
                  </a:p>
                </p:txBody>
              </p:sp>
              <p:sp>
                <p:nvSpPr>
                  <p:cNvPr id="755" name="Flowchart: Connector 754">
                    <a:extLst>
                      <a:ext uri="{FF2B5EF4-FFF2-40B4-BE49-F238E27FC236}">
                        <a16:creationId xmlns:a16="http://schemas.microsoft.com/office/drawing/2014/main" id="{415B14F1-7EE2-DC70-E7A4-07E11C3B7CAF}"/>
                      </a:ext>
                    </a:extLst>
                  </p:cNvPr>
                  <p:cNvSpPr/>
                  <p:nvPr/>
                </p:nvSpPr>
                <p:spPr>
                  <a:xfrm rot="10585557">
                    <a:off x="36672848" y="27433672"/>
                    <a:ext cx="781050" cy="80920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6" name="TextBox 755">
                    <a:extLst>
                      <a:ext uri="{FF2B5EF4-FFF2-40B4-BE49-F238E27FC236}">
                        <a16:creationId xmlns:a16="http://schemas.microsoft.com/office/drawing/2014/main" id="{3922B134-8085-5F85-715D-7D035F105466}"/>
                      </a:ext>
                    </a:extLst>
                  </p:cNvPr>
                  <p:cNvSpPr txBox="1"/>
                  <p:nvPr/>
                </p:nvSpPr>
                <p:spPr>
                  <a:xfrm>
                    <a:off x="36668152" y="27534917"/>
                    <a:ext cx="80925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105</a:t>
                    </a:r>
                  </a:p>
                </p:txBody>
              </p:sp>
              <p:sp>
                <p:nvSpPr>
                  <p:cNvPr id="757" name="Flowchart: Connector 756">
                    <a:extLst>
                      <a:ext uri="{FF2B5EF4-FFF2-40B4-BE49-F238E27FC236}">
                        <a16:creationId xmlns:a16="http://schemas.microsoft.com/office/drawing/2014/main" id="{B12EE50B-97B0-EE0B-5FAC-7309C74A39F2}"/>
                      </a:ext>
                    </a:extLst>
                  </p:cNvPr>
                  <p:cNvSpPr/>
                  <p:nvPr/>
                </p:nvSpPr>
                <p:spPr>
                  <a:xfrm rot="14026992">
                    <a:off x="33325018" y="25794078"/>
                    <a:ext cx="781050" cy="80920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8" name="TextBox 757">
                    <a:extLst>
                      <a:ext uri="{FF2B5EF4-FFF2-40B4-BE49-F238E27FC236}">
                        <a16:creationId xmlns:a16="http://schemas.microsoft.com/office/drawing/2014/main" id="{5717FE3B-9C82-AD5F-C568-C866FB2D2204}"/>
                      </a:ext>
                    </a:extLst>
                  </p:cNvPr>
                  <p:cNvSpPr txBox="1"/>
                  <p:nvPr/>
                </p:nvSpPr>
                <p:spPr>
                  <a:xfrm>
                    <a:off x="33322829" y="25895323"/>
                    <a:ext cx="80925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103</a:t>
                    </a:r>
                  </a:p>
                </p:txBody>
              </p:sp>
              <p:sp>
                <p:nvSpPr>
                  <p:cNvPr id="759" name="Flowchart: Connector 758">
                    <a:extLst>
                      <a:ext uri="{FF2B5EF4-FFF2-40B4-BE49-F238E27FC236}">
                        <a16:creationId xmlns:a16="http://schemas.microsoft.com/office/drawing/2014/main" id="{FE628476-6F21-C401-23E8-B3B4F0563AAD}"/>
                      </a:ext>
                    </a:extLst>
                  </p:cNvPr>
                  <p:cNvSpPr/>
                  <p:nvPr/>
                </p:nvSpPr>
                <p:spPr>
                  <a:xfrm rot="14483161">
                    <a:off x="31524699" y="22858639"/>
                    <a:ext cx="781050" cy="80920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TextBox 759">
                    <a:extLst>
                      <a:ext uri="{FF2B5EF4-FFF2-40B4-BE49-F238E27FC236}">
                        <a16:creationId xmlns:a16="http://schemas.microsoft.com/office/drawing/2014/main" id="{79D4AD58-C2E2-4B8B-46A3-F3489E038C98}"/>
                      </a:ext>
                    </a:extLst>
                  </p:cNvPr>
                  <p:cNvSpPr txBox="1"/>
                  <p:nvPr/>
                </p:nvSpPr>
                <p:spPr>
                  <a:xfrm>
                    <a:off x="31525017" y="22959884"/>
                    <a:ext cx="80925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101</a:t>
                    </a:r>
                  </a:p>
                </p:txBody>
              </p:sp>
            </p:grpSp>
            <p:sp>
              <p:nvSpPr>
                <p:cNvPr id="762" name="Flowchart: Connector 761">
                  <a:extLst>
                    <a:ext uri="{FF2B5EF4-FFF2-40B4-BE49-F238E27FC236}">
                      <a16:creationId xmlns:a16="http://schemas.microsoft.com/office/drawing/2014/main" id="{C5F3668E-6C18-FDD3-08E1-63BDAF841A78}"/>
                    </a:ext>
                  </a:extLst>
                </p:cNvPr>
                <p:cNvSpPr/>
                <p:nvPr/>
              </p:nvSpPr>
              <p:spPr>
                <a:xfrm rot="1860927">
                  <a:off x="21668359" y="21722902"/>
                  <a:ext cx="781050" cy="809208"/>
                </a:xfrm>
                <a:prstGeom prst="flowChartConnector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TextBox 762">
                  <a:extLst>
                    <a:ext uri="{FF2B5EF4-FFF2-40B4-BE49-F238E27FC236}">
                      <a16:creationId xmlns:a16="http://schemas.microsoft.com/office/drawing/2014/main" id="{8DF1E21A-6D2E-13D5-466C-47E65C6B1523}"/>
                    </a:ext>
                  </a:extLst>
                </p:cNvPr>
                <p:cNvSpPr txBox="1"/>
                <p:nvPr/>
              </p:nvSpPr>
              <p:spPr>
                <a:xfrm>
                  <a:off x="21711519" y="21753399"/>
                  <a:ext cx="78105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72</a:t>
                  </a:r>
                </a:p>
              </p:txBody>
            </p:sp>
          </p:grpSp>
          <p:sp>
            <p:nvSpPr>
              <p:cNvPr id="765" name="Flowchart: Connector 764">
                <a:extLst>
                  <a:ext uri="{FF2B5EF4-FFF2-40B4-BE49-F238E27FC236}">
                    <a16:creationId xmlns:a16="http://schemas.microsoft.com/office/drawing/2014/main" id="{41CC7688-30E5-9CE6-2757-A22A82A507F3}"/>
                  </a:ext>
                </a:extLst>
              </p:cNvPr>
              <p:cNvSpPr/>
              <p:nvPr/>
            </p:nvSpPr>
            <p:spPr>
              <a:xfrm rot="1423013">
                <a:off x="13622586" y="22679004"/>
                <a:ext cx="781050" cy="8092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TextBox 765">
                <a:extLst>
                  <a:ext uri="{FF2B5EF4-FFF2-40B4-BE49-F238E27FC236}">
                    <a16:creationId xmlns:a16="http://schemas.microsoft.com/office/drawing/2014/main" id="{CFFAE952-4A10-2217-5C17-4DA9024B9F87}"/>
                  </a:ext>
                </a:extLst>
              </p:cNvPr>
              <p:cNvSpPr txBox="1"/>
              <p:nvPr/>
            </p:nvSpPr>
            <p:spPr>
              <a:xfrm>
                <a:off x="13679394" y="22723149"/>
                <a:ext cx="781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</a:t>
                </a:r>
              </a:p>
            </p:txBody>
          </p:sp>
          <p:sp>
            <p:nvSpPr>
              <p:cNvPr id="767" name="Flowchart: Connector 766">
                <a:extLst>
                  <a:ext uri="{FF2B5EF4-FFF2-40B4-BE49-F238E27FC236}">
                    <a16:creationId xmlns:a16="http://schemas.microsoft.com/office/drawing/2014/main" id="{C92C1024-F122-6277-3268-8AEF563DC9F9}"/>
                  </a:ext>
                </a:extLst>
              </p:cNvPr>
              <p:cNvSpPr/>
              <p:nvPr/>
            </p:nvSpPr>
            <p:spPr>
              <a:xfrm rot="1423013">
                <a:off x="15504553" y="23880480"/>
                <a:ext cx="781050" cy="8092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TextBox 767">
                <a:extLst>
                  <a:ext uri="{FF2B5EF4-FFF2-40B4-BE49-F238E27FC236}">
                    <a16:creationId xmlns:a16="http://schemas.microsoft.com/office/drawing/2014/main" id="{C5CFA51E-6D5F-90A1-A700-2AE1FE3D055B}"/>
                  </a:ext>
                </a:extLst>
              </p:cNvPr>
              <p:cNvSpPr txBox="1"/>
              <p:nvPr/>
            </p:nvSpPr>
            <p:spPr>
              <a:xfrm>
                <a:off x="15547713" y="23924625"/>
                <a:ext cx="781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</a:p>
            </p:txBody>
          </p:sp>
          <p:sp>
            <p:nvSpPr>
              <p:cNvPr id="769" name="Flowchart: Connector 768">
                <a:extLst>
                  <a:ext uri="{FF2B5EF4-FFF2-40B4-BE49-F238E27FC236}">
                    <a16:creationId xmlns:a16="http://schemas.microsoft.com/office/drawing/2014/main" id="{A80EF80B-2F79-1099-2720-936DE3273B5B}"/>
                  </a:ext>
                </a:extLst>
              </p:cNvPr>
              <p:cNvSpPr/>
              <p:nvPr/>
            </p:nvSpPr>
            <p:spPr>
              <a:xfrm rot="1423013">
                <a:off x="17677143" y="24947288"/>
                <a:ext cx="781050" cy="8092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TextBox 769">
                <a:extLst>
                  <a:ext uri="{FF2B5EF4-FFF2-40B4-BE49-F238E27FC236}">
                    <a16:creationId xmlns:a16="http://schemas.microsoft.com/office/drawing/2014/main" id="{A797E0AE-C7D5-83E3-1E32-EF030869B8F6}"/>
                  </a:ext>
                </a:extLst>
              </p:cNvPr>
              <p:cNvSpPr txBox="1"/>
              <p:nvPr/>
            </p:nvSpPr>
            <p:spPr>
              <a:xfrm>
                <a:off x="17733951" y="24975237"/>
                <a:ext cx="781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71</a:t>
                </a:r>
              </a:p>
            </p:txBody>
          </p:sp>
          <p:sp>
            <p:nvSpPr>
              <p:cNvPr id="771" name="Flowchart: Connector 770">
                <a:extLst>
                  <a:ext uri="{FF2B5EF4-FFF2-40B4-BE49-F238E27FC236}">
                    <a16:creationId xmlns:a16="http://schemas.microsoft.com/office/drawing/2014/main" id="{37899480-27E7-03CE-5B30-BCB69DD637A0}"/>
                  </a:ext>
                </a:extLst>
              </p:cNvPr>
              <p:cNvSpPr/>
              <p:nvPr/>
            </p:nvSpPr>
            <p:spPr>
              <a:xfrm rot="916078">
                <a:off x="20083641" y="26301165"/>
                <a:ext cx="781050" cy="8092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TextBox 771">
                <a:extLst>
                  <a:ext uri="{FF2B5EF4-FFF2-40B4-BE49-F238E27FC236}">
                    <a16:creationId xmlns:a16="http://schemas.microsoft.com/office/drawing/2014/main" id="{F07EA850-3C19-CB47-45B4-58D77B573C1B}"/>
                  </a:ext>
                </a:extLst>
              </p:cNvPr>
              <p:cNvSpPr txBox="1"/>
              <p:nvPr/>
            </p:nvSpPr>
            <p:spPr>
              <a:xfrm>
                <a:off x="20140449" y="26331662"/>
                <a:ext cx="781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73</a:t>
                </a:r>
              </a:p>
            </p:txBody>
          </p:sp>
        </p:grpSp>
        <p:sp>
          <p:nvSpPr>
            <p:cNvPr id="774" name="Flowchart: Connector 773">
              <a:extLst>
                <a:ext uri="{FF2B5EF4-FFF2-40B4-BE49-F238E27FC236}">
                  <a16:creationId xmlns:a16="http://schemas.microsoft.com/office/drawing/2014/main" id="{55FA9D79-4A85-EF65-D5FF-C61FA130797E}"/>
                </a:ext>
              </a:extLst>
            </p:cNvPr>
            <p:cNvSpPr/>
            <p:nvPr/>
          </p:nvSpPr>
          <p:spPr>
            <a:xfrm rot="595684">
              <a:off x="22383825" y="27229750"/>
              <a:ext cx="781050" cy="809208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TextBox 774">
              <a:extLst>
                <a:ext uri="{FF2B5EF4-FFF2-40B4-BE49-F238E27FC236}">
                  <a16:creationId xmlns:a16="http://schemas.microsoft.com/office/drawing/2014/main" id="{D96FBBAF-80ED-CEF7-0298-8102D8C948D9}"/>
                </a:ext>
              </a:extLst>
            </p:cNvPr>
            <p:cNvSpPr txBox="1"/>
            <p:nvPr/>
          </p:nvSpPr>
          <p:spPr>
            <a:xfrm>
              <a:off x="22430000" y="27270880"/>
              <a:ext cx="781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778" name="Flowchart: Connector 777">
              <a:extLst>
                <a:ext uri="{FF2B5EF4-FFF2-40B4-BE49-F238E27FC236}">
                  <a16:creationId xmlns:a16="http://schemas.microsoft.com/office/drawing/2014/main" id="{3F639804-E84A-37AB-9ADE-F74CC9CD6444}"/>
                </a:ext>
              </a:extLst>
            </p:cNvPr>
            <p:cNvSpPr/>
            <p:nvPr/>
          </p:nvSpPr>
          <p:spPr>
            <a:xfrm rot="196986">
              <a:off x="27693773" y="27125480"/>
              <a:ext cx="781050" cy="809208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TextBox 778">
              <a:extLst>
                <a:ext uri="{FF2B5EF4-FFF2-40B4-BE49-F238E27FC236}">
                  <a16:creationId xmlns:a16="http://schemas.microsoft.com/office/drawing/2014/main" id="{15D32F37-7EEF-F06F-6762-AF0E43FDAC39}"/>
                </a:ext>
              </a:extLst>
            </p:cNvPr>
            <p:cNvSpPr txBox="1"/>
            <p:nvPr/>
          </p:nvSpPr>
          <p:spPr>
            <a:xfrm rot="21487856">
              <a:off x="27739948" y="27166610"/>
              <a:ext cx="781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</p:grp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0B329EA-F00F-B17E-B40F-4E6A11BC4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6" t="33007" r="33126" b="36893"/>
          <a:stretch/>
        </p:blipFill>
        <p:spPr>
          <a:xfrm>
            <a:off x="24820" y="110273"/>
            <a:ext cx="12934515" cy="107552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1EF67EA-36BA-A1D9-FB48-D52ACF4856D6}"/>
              </a:ext>
            </a:extLst>
          </p:cNvPr>
          <p:cNvGrpSpPr/>
          <p:nvPr/>
        </p:nvGrpSpPr>
        <p:grpSpPr>
          <a:xfrm>
            <a:off x="40856168" y="27157705"/>
            <a:ext cx="10192400" cy="5333466"/>
            <a:chOff x="-1" y="17396458"/>
            <a:chExt cx="10192400" cy="5333466"/>
          </a:xfrm>
        </p:grpSpPr>
        <p:pic>
          <p:nvPicPr>
            <p:cNvPr id="29" name="Picture 2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2642072-5AEC-7EFE-637C-94CCE194B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7396458"/>
              <a:ext cx="10192399" cy="302514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48446-2D79-4D99-5EC7-706A0FD75C96}"/>
                </a:ext>
              </a:extLst>
            </p:cNvPr>
            <p:cNvSpPr txBox="1"/>
            <p:nvPr/>
          </p:nvSpPr>
          <p:spPr>
            <a:xfrm>
              <a:off x="0" y="20421600"/>
              <a:ext cx="101923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E: </a:t>
              </a:r>
              <a:r>
                <a:rPr lang="en-US" sz="7200" dirty="0">
                  <a:hlinkClick r:id="rId6"/>
                </a:rPr>
                <a:t>Sales@OSMLS.com</a:t>
              </a:r>
              <a:endParaRPr lang="en-US" sz="7200" dirty="0"/>
            </a:p>
            <a:p>
              <a:r>
                <a:rPr lang="en-US" sz="7200" dirty="0"/>
                <a:t>P: 855-623-2676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DB4B3A-463C-F1F1-32B0-32ED71B7B318}"/>
              </a:ext>
            </a:extLst>
          </p:cNvPr>
          <p:cNvGrpSpPr/>
          <p:nvPr/>
        </p:nvGrpSpPr>
        <p:grpSpPr>
          <a:xfrm>
            <a:off x="1513548" y="25833258"/>
            <a:ext cx="30268537" cy="6449306"/>
            <a:chOff x="2235199" y="26215538"/>
            <a:chExt cx="30268537" cy="64493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BE220D-6F9D-4E8C-95BF-E89DBEB4A810}"/>
                </a:ext>
              </a:extLst>
            </p:cNvPr>
            <p:cNvSpPr txBox="1"/>
            <p:nvPr/>
          </p:nvSpPr>
          <p:spPr>
            <a:xfrm>
              <a:off x="2427603" y="26215538"/>
              <a:ext cx="12193765" cy="280076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RESERVE YOUR 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SITE TODAY!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B3C102-0C90-60E9-398B-5488F0B61BA0}"/>
                </a:ext>
              </a:extLst>
            </p:cNvPr>
            <p:cNvSpPr txBox="1"/>
            <p:nvPr/>
          </p:nvSpPr>
          <p:spPr>
            <a:xfrm>
              <a:off x="2235199" y="29340857"/>
              <a:ext cx="3026853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Take Route 9 to Lakeside Drive East. Take Lakeside Drive for about 0.6 Miles. You will pass a Marina on your left &amp; Yacht Basin Plaza N. Once you pass Yacht Basin, New Street Salt Spray Drive comes up immediately on the right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208-B41C-35A0-D3D8-A312CCCE4203}"/>
              </a:ext>
            </a:extLst>
          </p:cNvPr>
          <p:cNvSpPr txBox="1"/>
          <p:nvPr/>
        </p:nvSpPr>
        <p:spPr>
          <a:xfrm>
            <a:off x="39382732" y="2006596"/>
            <a:ext cx="10534200" cy="2800767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WINTER/SPRING 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DELIVERY</a:t>
            </a:r>
          </a:p>
        </p:txBody>
      </p:sp>
    </p:spTree>
    <p:extLst>
      <p:ext uri="{BB962C8B-B14F-4D97-AF65-F5344CB8AC3E}">
        <p14:creationId xmlns:p14="http://schemas.microsoft.com/office/powerpoint/2010/main" val="202175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</TotalTime>
  <Words>363</Words>
  <Application>Microsoft Office PowerPoint</Application>
  <PresentationFormat>Custom</PresentationFormat>
  <Paragraphs>142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Abram Covella</dc:creator>
  <cp:lastModifiedBy>Abram Covella</cp:lastModifiedBy>
  <cp:revision>108</cp:revision>
  <dcterms:created xsi:type="dcterms:W3CDTF">2022-01-08T19:06:15Z</dcterms:created>
  <dcterms:modified xsi:type="dcterms:W3CDTF">2023-05-15T17:57:07Z</dcterms:modified>
</cp:coreProperties>
</file>